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91" r:id="rId2"/>
    <p:sldId id="267" r:id="rId3"/>
    <p:sldId id="612" r:id="rId4"/>
    <p:sldId id="543" r:id="rId5"/>
    <p:sldId id="452" r:id="rId6"/>
    <p:sldId id="550" r:id="rId7"/>
    <p:sldId id="263" r:id="rId8"/>
    <p:sldId id="602" r:id="rId9"/>
    <p:sldId id="547" r:id="rId10"/>
    <p:sldId id="551" r:id="rId11"/>
    <p:sldId id="61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603" r:id="rId20"/>
    <p:sldId id="494" r:id="rId21"/>
    <p:sldId id="559" r:id="rId22"/>
    <p:sldId id="561" r:id="rId23"/>
    <p:sldId id="562" r:id="rId24"/>
    <p:sldId id="563" r:id="rId25"/>
    <p:sldId id="564" r:id="rId26"/>
    <p:sldId id="566" r:id="rId27"/>
    <p:sldId id="565" r:id="rId28"/>
    <p:sldId id="567" r:id="rId29"/>
    <p:sldId id="568" r:id="rId30"/>
    <p:sldId id="569" r:id="rId31"/>
    <p:sldId id="605" r:id="rId32"/>
    <p:sldId id="570" r:id="rId33"/>
    <p:sldId id="571" r:id="rId34"/>
    <p:sldId id="572" r:id="rId35"/>
    <p:sldId id="573" r:id="rId36"/>
    <p:sldId id="574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584" r:id="rId47"/>
    <p:sldId id="585" r:id="rId48"/>
    <p:sldId id="586" r:id="rId49"/>
    <p:sldId id="606" r:id="rId50"/>
    <p:sldId id="587" r:id="rId51"/>
    <p:sldId id="589" r:id="rId52"/>
    <p:sldId id="588" r:id="rId53"/>
    <p:sldId id="590" r:id="rId54"/>
    <p:sldId id="591" r:id="rId55"/>
    <p:sldId id="593" r:id="rId56"/>
    <p:sldId id="592" r:id="rId57"/>
    <p:sldId id="594" r:id="rId58"/>
    <p:sldId id="560" r:id="rId59"/>
    <p:sldId id="604" r:id="rId60"/>
    <p:sldId id="595" r:id="rId61"/>
    <p:sldId id="596" r:id="rId62"/>
    <p:sldId id="613" r:id="rId63"/>
    <p:sldId id="597" r:id="rId64"/>
    <p:sldId id="598" r:id="rId65"/>
    <p:sldId id="599" r:id="rId66"/>
    <p:sldId id="600" r:id="rId67"/>
    <p:sldId id="601" r:id="rId68"/>
    <p:sldId id="607" r:id="rId69"/>
    <p:sldId id="608" r:id="rId70"/>
    <p:sldId id="609" r:id="rId71"/>
    <p:sldId id="610" r:id="rId72"/>
    <p:sldId id="266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 Yuanxin" initials="LY" lastIdx="1" clrIdx="0">
    <p:extLst>
      <p:ext uri="{19B8F6BF-5375-455C-9EA6-DF929625EA0E}">
        <p15:presenceInfo xmlns:p15="http://schemas.microsoft.com/office/powerpoint/2012/main" userId="8bcc57f47db769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C4994"/>
    <a:srgbClr val="AE132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93370" autoAdjust="0"/>
  </p:normalViewPr>
  <p:slideViewPr>
    <p:cSldViewPr snapToGrid="0" showGuides="1">
      <p:cViewPr varScale="1">
        <p:scale>
          <a:sx n="154" d="100"/>
          <a:sy n="154" d="100"/>
        </p:scale>
        <p:origin x="192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Manual natural language (discrete) prompts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187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Manual natural language (discrete) prompts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70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50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性能提升和参数量的</a:t>
            </a:r>
            <a:r>
              <a:rPr lang="en-US" altLang="zh-CN" dirty="0"/>
              <a:t>log</a:t>
            </a:r>
            <a:r>
              <a:rPr lang="zh-CN" altLang="en-US" dirty="0"/>
              <a:t>，大致呈线性关系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568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366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Squad</a:t>
            </a:r>
            <a:r>
              <a:rPr lang="zh-CN" altLang="en-US" dirty="0"/>
              <a:t>归类为</a:t>
            </a:r>
            <a:r>
              <a:rPr lang="en-US" altLang="zh-CN" dirty="0"/>
              <a:t>RC</a:t>
            </a:r>
            <a:r>
              <a:rPr lang="zh-CN" altLang="en-US" dirty="0"/>
              <a:t>任务，有</a:t>
            </a:r>
            <a:r>
              <a:rPr lang="en-US" altLang="zh-CN" dirty="0"/>
              <a:t>background passage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292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9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68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255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77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每个阶段的研究问题</a:t>
            </a:r>
            <a:endParaRPr lang="en-US" altLang="zh-CN" dirty="0"/>
          </a:p>
          <a:p>
            <a:r>
              <a:rPr lang="en-US" altLang="zh-CN" dirty="0"/>
              <a:t>Fully supervised -&gt; PLM</a:t>
            </a:r>
            <a:r>
              <a:rPr lang="zh-CN" altLang="en-US" dirty="0"/>
              <a:t>，通用性的提升</a:t>
            </a:r>
            <a:endParaRPr lang="en-US" altLang="zh-CN" dirty="0"/>
          </a:p>
          <a:p>
            <a:r>
              <a:rPr lang="en-US" altLang="zh-CN" dirty="0"/>
              <a:t>Prompt engineering</a:t>
            </a:r>
            <a:r>
              <a:rPr lang="zh-CN" altLang="en-US" dirty="0"/>
              <a:t>比</a:t>
            </a:r>
            <a:r>
              <a:rPr lang="en-US" altLang="zh-CN" dirty="0"/>
              <a:t>pre-training obj engineering</a:t>
            </a:r>
            <a:r>
              <a:rPr lang="zh-CN" altLang="en-US" dirty="0"/>
              <a:t>的成本应该低一点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第二篇针对</a:t>
            </a:r>
            <a:r>
              <a:rPr lang="en-US" altLang="zh-CN" dirty="0"/>
              <a:t>PLM</a:t>
            </a:r>
            <a:r>
              <a:rPr lang="zh-CN" altLang="en-US" dirty="0"/>
              <a:t>参数量问题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513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190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知识融合，</a:t>
            </a:r>
            <a:r>
              <a:rPr lang="en-US" altLang="zh-CN" dirty="0"/>
              <a:t>mutual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25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79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虽然集成和蒸馏最终效果只比</a:t>
            </a:r>
            <a:r>
              <a:rPr lang="en-US" altLang="zh-CN" dirty="0"/>
              <a:t>max</a:t>
            </a:r>
            <a:r>
              <a:rPr lang="zh-CN" altLang="en-US" dirty="0"/>
              <a:t>好一点，但是避免了</a:t>
            </a:r>
            <a:r>
              <a:rPr lang="en-US" altLang="zh-CN" dirty="0"/>
              <a:t>prompt</a:t>
            </a:r>
            <a:r>
              <a:rPr lang="zh-CN" altLang="en-US" dirty="0"/>
              <a:t>选择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365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PET</a:t>
            </a:r>
            <a:r>
              <a:rPr lang="zh-CN" altLang="en-US" dirty="0"/>
              <a:t>的</a:t>
            </a:r>
            <a:r>
              <a:rPr lang="en-US" altLang="zh-CN" dirty="0"/>
              <a:t>prompt</a:t>
            </a:r>
            <a:r>
              <a:rPr lang="zh-CN" altLang="en-US" dirty="0"/>
              <a:t>，</a:t>
            </a:r>
            <a:r>
              <a:rPr lang="en-US" altLang="zh-CN" dirty="0"/>
              <a:t>manual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360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895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6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923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08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229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26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Designed by intuition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15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19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937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906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73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028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0980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北京智源人工智能研究院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377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65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最直观的是将</a:t>
            </a:r>
            <a:r>
              <a:rPr lang="en-US" altLang="zh-CN" dirty="0"/>
              <a:t>PLM</a:t>
            </a:r>
            <a:r>
              <a:rPr lang="zh-CN" altLang="en-US" dirty="0"/>
              <a:t>用于</a:t>
            </a:r>
            <a:r>
              <a:rPr lang="en-US" altLang="zh-CN" dirty="0"/>
              <a:t>generation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0561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Discrete prompt</a:t>
            </a:r>
            <a:r>
              <a:rPr lang="zh-CN" altLang="en-US" dirty="0"/>
              <a:t>也要经过</a:t>
            </a:r>
            <a:r>
              <a:rPr lang="en-US" altLang="zh-CN" dirty="0"/>
              <a:t>embedding</a:t>
            </a:r>
            <a:r>
              <a:rPr lang="zh-CN" altLang="en-US" dirty="0"/>
              <a:t>后输入</a:t>
            </a:r>
            <a:r>
              <a:rPr lang="en-US" altLang="zh-CN" dirty="0"/>
              <a:t>PLM</a:t>
            </a:r>
          </a:p>
          <a:p>
            <a:r>
              <a:rPr lang="en-US" altLang="zh-CN" dirty="0"/>
              <a:t>P-tuning</a:t>
            </a:r>
            <a:r>
              <a:rPr lang="zh-CN" altLang="en-US" dirty="0"/>
              <a:t>：不如直接优化</a:t>
            </a:r>
            <a:r>
              <a:rPr lang="en-US" altLang="zh-CN" dirty="0"/>
              <a:t>embedding</a:t>
            </a:r>
            <a:r>
              <a:rPr lang="zh-CN" altLang="en-US" dirty="0"/>
              <a:t>，代替</a:t>
            </a:r>
            <a:r>
              <a:rPr lang="en-US" altLang="zh-CN" dirty="0"/>
              <a:t>manual prompt engineering</a:t>
            </a:r>
            <a:r>
              <a:rPr lang="zh-CN" altLang="en-US" dirty="0"/>
              <a:t>或</a:t>
            </a:r>
            <a:r>
              <a:rPr lang="en-US" altLang="zh-CN" dirty="0"/>
              <a:t>discrete prompt search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03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398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784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001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767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4453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03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57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11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63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653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903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8496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898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3276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6051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0026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soft-prompt</a:t>
            </a:r>
            <a:r>
              <a:rPr lang="zh-CN" altLang="en-US" dirty="0"/>
              <a:t>，</a:t>
            </a:r>
            <a:r>
              <a:rPr lang="en-US" altLang="zh-CN" dirty="0"/>
              <a:t>e.g., Prefix-tuning</a:t>
            </a:r>
            <a:r>
              <a:rPr lang="zh-CN" altLang="en-US" dirty="0"/>
              <a:t>也有这个现象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5695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371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0193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59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8849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535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有些</a:t>
            </a:r>
            <a:r>
              <a:rPr lang="en-US" altLang="zh-CN" dirty="0"/>
              <a:t>prompt</a:t>
            </a:r>
            <a:r>
              <a:rPr lang="zh-CN" altLang="en-US" dirty="0"/>
              <a:t>的格式在预训练阶段出现频率很低，尤其影响</a:t>
            </a:r>
            <a:r>
              <a:rPr lang="en-US" altLang="zh-CN" dirty="0"/>
              <a:t>zero-shot</a:t>
            </a:r>
            <a:r>
              <a:rPr lang="zh-CN" altLang="en-US" dirty="0"/>
              <a:t>的性能</a:t>
            </a:r>
            <a:endParaRPr lang="en-US" altLang="zh-CN" dirty="0"/>
          </a:p>
          <a:p>
            <a:r>
              <a:rPr lang="zh-CN" altLang="en-US" dirty="0"/>
              <a:t>保留了</a:t>
            </a:r>
            <a:r>
              <a:rPr lang="en-US" altLang="zh-CN" dirty="0"/>
              <a:t>GPT-3</a:t>
            </a:r>
            <a:r>
              <a:rPr lang="zh-CN" altLang="en-US" dirty="0"/>
              <a:t>的大模型，</a:t>
            </a:r>
            <a:r>
              <a:rPr lang="en-US" altLang="zh-CN" dirty="0"/>
              <a:t>manual prompt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1546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999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9477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7736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517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0891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585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4752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都可以看作是针对</a:t>
            </a:r>
            <a:r>
              <a:rPr lang="en-US" altLang="zh-CN" dirty="0"/>
              <a:t>GPT-3</a:t>
            </a:r>
            <a:r>
              <a:rPr lang="zh-CN" altLang="en-US" dirty="0"/>
              <a:t>的改进工作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986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3777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5222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365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58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gif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2D65FF-1B81-4328-823C-EA84A76CC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751" y="2413831"/>
            <a:ext cx="4472660" cy="31295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24008"/>
            <a:ext cx="9144000" cy="1256879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Prompt: A New Way to Employ PLM</a:t>
            </a:r>
            <a:endParaRPr lang="zh-CN" altLang="en-US" sz="18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6176314"/>
            <a:ext cx="9144000" cy="45257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汇报人：刘源鑫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B47DF625-3188-482C-8C16-EBA97392A045}"/>
              </a:ext>
            </a:extLst>
          </p:cNvPr>
          <p:cNvSpPr txBox="1">
            <a:spLocks/>
          </p:cNvSpPr>
          <p:nvPr/>
        </p:nvSpPr>
        <p:spPr>
          <a:xfrm>
            <a:off x="8580599" y="6176314"/>
            <a:ext cx="3898913" cy="452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2021.10.12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69486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In-context Learning vs Fine-tuning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16097AD-396F-4F74-91DC-233BEC71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79" y="1529387"/>
            <a:ext cx="2752058" cy="13255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BF23D7-570F-416A-8EC8-6B9095CE4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279" y="2854950"/>
            <a:ext cx="3165122" cy="16091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475BEB-5B81-4780-817C-258FA588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280" y="4555022"/>
            <a:ext cx="3165122" cy="19611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D09699-A6D5-4D0A-9CD3-8C9BF5E97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532" y="1529387"/>
            <a:ext cx="40671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1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In-context Learning vs Fine-tuning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16097AD-396F-4F74-91DC-233BEC71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884" y="1529387"/>
            <a:ext cx="2752058" cy="13255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BF23D7-570F-416A-8EC8-6B9095CE4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884" y="2854950"/>
            <a:ext cx="3165122" cy="16091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475BEB-5B81-4780-817C-258FA588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85" y="4555022"/>
            <a:ext cx="3165122" cy="19611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D09699-A6D5-4D0A-9CD3-8C9BF5E97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137" y="1529387"/>
            <a:ext cx="4067175" cy="5181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F347FD-7F85-4E44-BCDE-764188CEC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58" y="2756553"/>
            <a:ext cx="3332356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3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GPT-3: Model Scale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0052F5E-A9F8-4158-810A-D094C360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2182583"/>
            <a:ext cx="10039350" cy="31696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B0A9A5-9AE3-4AD4-9AD6-35E83B93F855}"/>
              </a:ext>
            </a:extLst>
          </p:cNvPr>
          <p:cNvSpPr/>
          <p:nvPr/>
        </p:nvSpPr>
        <p:spPr>
          <a:xfrm>
            <a:off x="8124825" y="2333625"/>
            <a:ext cx="1019175" cy="2257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F9721-725C-4B1E-8E1A-1297DA148A9F}"/>
              </a:ext>
            </a:extLst>
          </p:cNvPr>
          <p:cNvSpPr/>
          <p:nvPr/>
        </p:nvSpPr>
        <p:spPr>
          <a:xfrm>
            <a:off x="5895975" y="5105400"/>
            <a:ext cx="1571625" cy="24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27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The Effect of Model Scale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9FE1F58-16E0-47B1-8AAC-8F01A93F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52" y="1336855"/>
            <a:ext cx="3131865" cy="23833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CFCCF6-A49B-44B4-A76E-4754E972A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103" y="1336855"/>
            <a:ext cx="3507136" cy="22679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B90714-EBFF-44A6-98CB-AA65B92AE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1284427"/>
            <a:ext cx="3600450" cy="23728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834FEF-2941-4769-AC39-EA7F9C193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626" y="4046658"/>
            <a:ext cx="3319462" cy="21329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8A740B-D3AF-439B-B4A8-9D42D0BB9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308" y="3677728"/>
            <a:ext cx="3156034" cy="28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6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Tasks that GPT-3 good 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C1CFCCF6-A49B-44B4-A76E-4754E972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5" y="1110932"/>
            <a:ext cx="3507136" cy="22679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8A740B-D3AF-439B-B4A8-9D42D0BB9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5" y="3557141"/>
            <a:ext cx="3156034" cy="28708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6DDDEB-A275-4734-9A1B-C183E298C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618" y="1110932"/>
            <a:ext cx="3678718" cy="23271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CEC91D-5E55-4638-BF53-271E50056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533" y="1110932"/>
            <a:ext cx="3719411" cy="23271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3AD269-90C2-47B6-A69F-78B3A1398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373" y="3589279"/>
            <a:ext cx="4166160" cy="26981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D7E7E9-C104-4038-9319-21000757B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533" y="3829565"/>
            <a:ext cx="3860420" cy="245787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216F96A-AD15-45D2-80AF-82C45ADA2F68}"/>
              </a:ext>
            </a:extLst>
          </p:cNvPr>
          <p:cNvSpPr txBox="1"/>
          <p:nvPr/>
        </p:nvSpPr>
        <p:spPr>
          <a:xfrm>
            <a:off x="8829675" y="6287442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English as target language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8FE92E-23FF-4CB8-8F94-64B192E0E672}"/>
              </a:ext>
            </a:extLst>
          </p:cNvPr>
          <p:cNvSpPr txBox="1"/>
          <p:nvPr/>
        </p:nvSpPr>
        <p:spPr>
          <a:xfrm>
            <a:off x="9107796" y="3399643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Three digit</a:t>
            </a:r>
            <a:r>
              <a:rPr lang="zh-CN" altLang="en-US" sz="1400" dirty="0">
                <a:solidFill>
                  <a:srgbClr val="FF0000"/>
                </a:solidFill>
              </a:rPr>
              <a:t>内加减法</a:t>
            </a:r>
          </a:p>
        </p:txBody>
      </p:sp>
    </p:spTree>
    <p:extLst>
      <p:ext uri="{BB962C8B-B14F-4D97-AF65-F5344CB8AC3E}">
        <p14:creationId xmlns:p14="http://schemas.microsoft.com/office/powerpoint/2010/main" val="414040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Tasks that GPT-3 not good 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7CEC91D-5E55-4638-BF53-271E50056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82" y="4092567"/>
            <a:ext cx="3719411" cy="23271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D7E7E9-C104-4038-9319-21000757B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193" y="4027201"/>
            <a:ext cx="3860420" cy="245787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216F96A-AD15-45D2-80AF-82C45ADA2F68}"/>
              </a:ext>
            </a:extLst>
          </p:cNvPr>
          <p:cNvSpPr txBox="1"/>
          <p:nvPr/>
        </p:nvSpPr>
        <p:spPr>
          <a:xfrm>
            <a:off x="8353510" y="6485078"/>
            <a:ext cx="269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Non-English as target language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8FE92E-23FF-4CB8-8F94-64B192E0E672}"/>
              </a:ext>
            </a:extLst>
          </p:cNvPr>
          <p:cNvSpPr txBox="1"/>
          <p:nvPr/>
        </p:nvSpPr>
        <p:spPr>
          <a:xfrm>
            <a:off x="5016414" y="6383280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Three digit</a:t>
            </a:r>
            <a:r>
              <a:rPr lang="zh-CN" altLang="en-US" sz="1400" dirty="0">
                <a:solidFill>
                  <a:srgbClr val="FF0000"/>
                </a:solidFill>
              </a:rPr>
              <a:t>以上加减法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7A4592-C029-4EE6-A570-80975B3AB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47" y="1246327"/>
            <a:ext cx="11153775" cy="2722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0896BD-AE45-451F-8803-5FFBF9F45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53" y="4092567"/>
            <a:ext cx="3486647" cy="22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7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GPT-3: Strengths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4142613" y="3754462"/>
            <a:ext cx="4048887" cy="8937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Low cost to learn new task: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zero/few-shot without gradient updates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4142613" y="2720895"/>
            <a:ext cx="4048887" cy="7485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Universality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NLU,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QA,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RC, NLG,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Arithmetic, etc.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0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GPT-3: Strengths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304038" y="4078312"/>
            <a:ext cx="4048887" cy="8937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Low cost to learn new task: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zero/few-shot without gradient updates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304038" y="3044745"/>
            <a:ext cx="4048887" cy="7485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Universality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NLU,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QA,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RC, NLG,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Arithmetic, etc.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189AF41-4CB6-4F75-B168-78DC2B413188}"/>
              </a:ext>
            </a:extLst>
          </p:cNvPr>
          <p:cNvCxnSpPr>
            <a:cxnSpLocks/>
          </p:cNvCxnSpPr>
          <p:nvPr/>
        </p:nvCxnSpPr>
        <p:spPr>
          <a:xfrm>
            <a:off x="4733925" y="5219700"/>
            <a:ext cx="6505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6FB67CA-0049-4AA0-B55E-1542763330E3}"/>
              </a:ext>
            </a:extLst>
          </p:cNvPr>
          <p:cNvCxnSpPr>
            <a:cxnSpLocks/>
          </p:cNvCxnSpPr>
          <p:nvPr/>
        </p:nvCxnSpPr>
        <p:spPr>
          <a:xfrm flipV="1">
            <a:off x="4733925" y="2276475"/>
            <a:ext cx="0" cy="294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263DDF9-DA94-4FCD-B6CF-F6BCC8F214B1}"/>
              </a:ext>
            </a:extLst>
          </p:cNvPr>
          <p:cNvSpPr txBox="1"/>
          <p:nvPr/>
        </p:nvSpPr>
        <p:spPr>
          <a:xfrm>
            <a:off x="11261130" y="4972050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Pre-train </a:t>
            </a:r>
          </a:p>
          <a:p>
            <a:pPr algn="ctr"/>
            <a:r>
              <a:rPr lang="en-US" altLang="zh-CN" dirty="0"/>
              <a:t>Cost</a:t>
            </a: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AC173EC-C7FF-407D-888F-6926813B819C}"/>
              </a:ext>
            </a:extLst>
          </p:cNvPr>
          <p:cNvSpPr/>
          <p:nvPr/>
        </p:nvSpPr>
        <p:spPr>
          <a:xfrm>
            <a:off x="4676775" y="4738319"/>
            <a:ext cx="11430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A33A74-92A8-4870-889F-1BA99CF87D8A}"/>
              </a:ext>
            </a:extLst>
          </p:cNvPr>
          <p:cNvSpPr txBox="1"/>
          <p:nvPr/>
        </p:nvSpPr>
        <p:spPr>
          <a:xfrm>
            <a:off x="4791075" y="4695051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Fully supervised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90F7B7-CCC3-4E72-AF32-9B893303C947}"/>
              </a:ext>
            </a:extLst>
          </p:cNvPr>
          <p:cNvSpPr txBox="1"/>
          <p:nvPr/>
        </p:nvSpPr>
        <p:spPr>
          <a:xfrm>
            <a:off x="5380095" y="3828673"/>
            <a:ext cx="2078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BERT (pre-train + fine-tune)</a:t>
            </a:r>
            <a:endParaRPr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6038F4-EE2E-4DA3-B2C8-D7956E65C21F}"/>
              </a:ext>
            </a:extLst>
          </p:cNvPr>
          <p:cNvSpPr txBox="1"/>
          <p:nvPr/>
        </p:nvSpPr>
        <p:spPr>
          <a:xfrm>
            <a:off x="7323195" y="3052258"/>
            <a:ext cx="2000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GPT-3 (pre-train + prompt)</a:t>
            </a:r>
            <a:endParaRPr lang="zh-CN" altLang="en-US" sz="1200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A8D6665C-D14C-409B-B93E-EC0C6CD11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7206" r="59104" b="14378"/>
          <a:stretch/>
        </p:blipFill>
        <p:spPr bwMode="auto">
          <a:xfrm>
            <a:off x="5147792" y="3699169"/>
            <a:ext cx="316500" cy="41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en AI | Brands of the World™ | Download vector logos and logotypes">
            <a:extLst>
              <a:ext uri="{FF2B5EF4-FFF2-40B4-BE49-F238E27FC236}">
                <a16:creationId xmlns:a16="http://schemas.microsoft.com/office/drawing/2014/main" id="{20D5FE0B-39F0-4FF2-953B-8762395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214" y="2821266"/>
            <a:ext cx="738981" cy="7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62ECE28-76B5-4576-A853-A90DC068DB3B}"/>
              </a:ext>
            </a:extLst>
          </p:cNvPr>
          <p:cNvCxnSpPr>
            <a:stCxn id="28" idx="2"/>
          </p:cNvCxnSpPr>
          <p:nvPr/>
        </p:nvCxnSpPr>
        <p:spPr>
          <a:xfrm>
            <a:off x="5306042" y="4111685"/>
            <a:ext cx="0" cy="11080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9157A07-DAA0-4AB8-A171-11DFFED3BD1D}"/>
              </a:ext>
            </a:extLst>
          </p:cNvPr>
          <p:cNvCxnSpPr>
            <a:cxnSpLocks/>
            <a:stCxn id="1026" idx="2"/>
          </p:cNvCxnSpPr>
          <p:nvPr/>
        </p:nvCxnSpPr>
        <p:spPr>
          <a:xfrm flipH="1">
            <a:off x="6953704" y="3560247"/>
            <a:ext cx="1" cy="165945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Png File Svg - Brain Drawing Transparent Background PNG Image | Transparent  PNG Free Download on SeekPNG">
            <a:extLst>
              <a:ext uri="{FF2B5EF4-FFF2-40B4-BE49-F238E27FC236}">
                <a16:creationId xmlns:a16="http://schemas.microsoft.com/office/drawing/2014/main" id="{B4F24672-0EEE-4B4D-9D67-B9EF08C36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99" y="1944002"/>
            <a:ext cx="899764" cy="73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87B7F42-B714-4E00-9E84-98CE75FC9B48}"/>
              </a:ext>
            </a:extLst>
          </p:cNvPr>
          <p:cNvCxnSpPr>
            <a:cxnSpLocks/>
            <a:stCxn id="1028" idx="2"/>
          </p:cNvCxnSpPr>
          <p:nvPr/>
        </p:nvCxnSpPr>
        <p:spPr>
          <a:xfrm>
            <a:off x="10040481" y="2681369"/>
            <a:ext cx="22114" cy="25383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14EDB72-A596-4C50-87EC-59626599ACC5}"/>
              </a:ext>
            </a:extLst>
          </p:cNvPr>
          <p:cNvSpPr txBox="1"/>
          <p:nvPr/>
        </p:nvSpPr>
        <p:spPr>
          <a:xfrm>
            <a:off x="4648168" y="5304343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110M params</a:t>
            </a:r>
          </a:p>
          <a:p>
            <a:pPr algn="ctr"/>
            <a:r>
              <a:rPr lang="en-US" altLang="zh-CN" sz="1400" dirty="0"/>
              <a:t>79h on 64 V100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21D0E0C-875D-48CC-9501-341D477D59B8}"/>
              </a:ext>
            </a:extLst>
          </p:cNvPr>
          <p:cNvSpPr txBox="1"/>
          <p:nvPr/>
        </p:nvSpPr>
        <p:spPr>
          <a:xfrm>
            <a:off x="6176089" y="529521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173B params</a:t>
            </a:r>
          </a:p>
          <a:p>
            <a:pPr algn="ctr"/>
            <a:r>
              <a:rPr lang="en-US" altLang="zh-CN" sz="1400" dirty="0"/>
              <a:t>355 </a:t>
            </a:r>
            <a:r>
              <a:rPr lang="en-US" altLang="zh-CN" sz="1400" dirty="0" err="1"/>
              <a:t>yrs</a:t>
            </a:r>
            <a:r>
              <a:rPr lang="en-US" altLang="zh-CN" sz="1400" dirty="0"/>
              <a:t> on V100</a:t>
            </a:r>
            <a:r>
              <a:rPr lang="en-US" altLang="zh-CN" sz="1400" baseline="30000" dirty="0"/>
              <a:t>1</a:t>
            </a:r>
            <a:endParaRPr lang="en-US" altLang="zh-CN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6E1FF7F-48B4-4560-8947-45C04E626E93}"/>
              </a:ext>
            </a:extLst>
          </p:cNvPr>
          <p:cNvSpPr txBox="1"/>
          <p:nvPr/>
        </p:nvSpPr>
        <p:spPr>
          <a:xfrm>
            <a:off x="311434" y="6400800"/>
            <a:ext cx="4041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aseline="30000" dirty="0"/>
              <a:t>1</a:t>
            </a:r>
            <a:r>
              <a:rPr lang="en-US" altLang="zh-CN" sz="1400" dirty="0"/>
              <a:t>https://lambdalabs.com/blog/demystifying-gpt-3/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600301D-74AB-44E9-8782-862463217E74}"/>
              </a:ext>
            </a:extLst>
          </p:cNvPr>
          <p:cNvSpPr txBox="1"/>
          <p:nvPr/>
        </p:nvSpPr>
        <p:spPr>
          <a:xfrm>
            <a:off x="8389314" y="5450692"/>
            <a:ext cx="2911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86B neurons, 100~500T </a:t>
            </a:r>
            <a:r>
              <a:rPr lang="en-US" altLang="zh-CN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synapses</a:t>
            </a:r>
            <a:endParaRPr lang="en-US" altLang="zh-CN" sz="1400" dirty="0"/>
          </a:p>
          <a:p>
            <a:pPr algn="ctr"/>
            <a:r>
              <a:rPr lang="en-US" altLang="zh-CN" sz="1400" dirty="0"/>
              <a:t>billions </a:t>
            </a:r>
            <a:r>
              <a:rPr lang="en-US" altLang="zh-CN" sz="1400" dirty="0" err="1"/>
              <a:t>yrs</a:t>
            </a:r>
            <a:r>
              <a:rPr lang="en-US" altLang="zh-CN" sz="1400" dirty="0"/>
              <a:t> evolution</a:t>
            </a:r>
          </a:p>
        </p:txBody>
      </p:sp>
    </p:spTree>
    <p:extLst>
      <p:ext uri="{BB962C8B-B14F-4D97-AF65-F5344CB8AC3E}">
        <p14:creationId xmlns:p14="http://schemas.microsoft.com/office/powerpoint/2010/main" val="311232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GPT-3: Limitations &amp; Solutions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623503" y="4895554"/>
            <a:ext cx="4048887" cy="8937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Poor performance on some tasks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623506" y="2850366"/>
            <a:ext cx="4048887" cy="7485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In-context learning cannot use large downstream training sets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75193D5-7AC1-46A1-8D08-D68E806292A6}"/>
              </a:ext>
            </a:extLst>
          </p:cNvPr>
          <p:cNvSpPr/>
          <p:nvPr/>
        </p:nvSpPr>
        <p:spPr>
          <a:xfrm>
            <a:off x="623505" y="1755177"/>
            <a:ext cx="4048887" cy="8937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Enormous Model Size &amp; Pre-training Cost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B70AB3-8DB0-42D0-ADB2-2D191DE22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949" y="2311506"/>
            <a:ext cx="7120176" cy="316023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F45F4D7F-03A5-4774-B167-16DC7FF02291}"/>
              </a:ext>
            </a:extLst>
          </p:cNvPr>
          <p:cNvSpPr/>
          <p:nvPr/>
        </p:nvSpPr>
        <p:spPr>
          <a:xfrm>
            <a:off x="623504" y="3800365"/>
            <a:ext cx="4048887" cy="8937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Manual prompt engineering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1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2989" y="1913994"/>
            <a:ext cx="5665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GPT-3: The Milestone of Prompt Paradigm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2989" y="2858765"/>
            <a:ext cx="4277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Prompt-based Fine-tuning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24750" y="3855326"/>
            <a:ext cx="5973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FLAN: A New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Paradigm of Prompting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22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66" grpId="0" autoUpdateAnimBg="0"/>
      <p:bldP spid="1436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Paradigms in NLP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FD480A4-3B5B-4982-8DB1-DC640E76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88" y="1703554"/>
            <a:ext cx="6956224" cy="45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Pattern-Exploiting Training (PET)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4390952" y="3107671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EACL 2021	Citation 94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38F295-8848-4153-99AD-9F95BAAC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92" y="1404938"/>
            <a:ext cx="7298016" cy="17668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1E6C1E-8D5E-4A47-B22A-56EA9825B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5" y="4110037"/>
            <a:ext cx="6762750" cy="17335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5C1B371-694C-4F27-955A-BC68B203C1FB}"/>
              </a:ext>
            </a:extLst>
          </p:cNvPr>
          <p:cNvSpPr txBox="1"/>
          <p:nvPr/>
        </p:nvSpPr>
        <p:spPr>
          <a:xfrm>
            <a:off x="4464784" y="5816314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NAACL 2021	Citation 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60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Pattern-Exploiting Training (PET)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E844614-1117-476A-8AD3-335B51C6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745652"/>
            <a:ext cx="4419600" cy="40520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49430D-FE46-4289-BE8A-802337D8D583}"/>
              </a:ext>
            </a:extLst>
          </p:cNvPr>
          <p:cNvSpPr txBox="1"/>
          <p:nvPr/>
        </p:nvSpPr>
        <p:spPr>
          <a:xfrm>
            <a:off x="257101" y="2343553"/>
            <a:ext cx="641992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Motivation: </a:t>
            </a:r>
            <a:r>
              <a:rPr lang="en-US" altLang="zh-CN" dirty="0"/>
              <a:t>Pre-train + prompt(GPT-2)</a:t>
            </a:r>
            <a:r>
              <a:rPr lang="zh-CN" altLang="en-US" dirty="0"/>
              <a:t>效果不如</a:t>
            </a:r>
            <a:r>
              <a:rPr lang="en-US" altLang="zh-CN" dirty="0"/>
              <a:t>Pre-train + fine-tune</a:t>
            </a:r>
            <a:r>
              <a:rPr lang="zh-CN" altLang="en-US" dirty="0"/>
              <a:t>。</a:t>
            </a:r>
            <a:endParaRPr lang="en-US" altLang="zh-CN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Core 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Combine prompt and fine-tune (1).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Other methods</a:t>
            </a:r>
            <a:r>
              <a:rPr lang="en-US" altLang="zh-CN" dirty="0"/>
              <a:t>: </a:t>
            </a:r>
            <a:r>
              <a:rPr lang="en-US" altLang="zh-CN" b="1" dirty="0"/>
              <a:t>Ensemble</a:t>
            </a:r>
            <a:r>
              <a:rPr lang="en-US" altLang="zh-CN" dirty="0"/>
              <a:t> PLMs trained with different prompts (2), </a:t>
            </a:r>
            <a:r>
              <a:rPr lang="en-US" altLang="zh-CN" b="1" dirty="0"/>
              <a:t>self-training</a:t>
            </a:r>
            <a:r>
              <a:rPr lang="en-US" altLang="zh-CN" dirty="0"/>
              <a:t> (2), </a:t>
            </a:r>
            <a:r>
              <a:rPr lang="en-US" altLang="zh-CN" b="1" dirty="0"/>
              <a:t>knowledge distillation </a:t>
            </a:r>
            <a:r>
              <a:rPr lang="en-US" altLang="zh-CN" dirty="0"/>
              <a:t>(3).</a:t>
            </a:r>
          </a:p>
        </p:txBody>
      </p:sp>
    </p:spTree>
    <p:extLst>
      <p:ext uri="{BB962C8B-B14F-4D97-AF65-F5344CB8AC3E}">
        <p14:creationId xmlns:p14="http://schemas.microsoft.com/office/powerpoint/2010/main" val="176364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Pattern-Exploiting Training (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iPET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44C0EDAA-A127-4C02-A1B7-3C29E041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71" y="3818454"/>
            <a:ext cx="8345858" cy="28526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AE906DC-B425-4D33-9E1E-17C14988ECA7}"/>
              </a:ext>
            </a:extLst>
          </p:cNvPr>
          <p:cNvSpPr txBox="1"/>
          <p:nvPr/>
        </p:nvSpPr>
        <p:spPr>
          <a:xfrm>
            <a:off x="760966" y="1284427"/>
            <a:ext cx="10515600" cy="226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Motivation: </a:t>
            </a:r>
            <a:r>
              <a:rPr lang="zh-CN" altLang="en-US" sz="1600" dirty="0"/>
              <a:t>某些</a:t>
            </a:r>
            <a:r>
              <a:rPr lang="en-US" altLang="zh-CN" sz="1600" dirty="0"/>
              <a:t>prompt</a:t>
            </a:r>
            <a:r>
              <a:rPr lang="zh-CN" altLang="en-US" sz="1600" dirty="0"/>
              <a:t>质量可能不好，影响最终集成效果。</a:t>
            </a:r>
            <a:endParaRPr lang="en-US" altLang="zh-CN" sz="16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Core idea</a:t>
            </a:r>
            <a:r>
              <a:rPr lang="en-US" altLang="zh-CN" sz="1600" dirty="0"/>
              <a:t>:</a:t>
            </a:r>
            <a:r>
              <a:rPr lang="zh-CN" altLang="en-US" sz="1600" dirty="0"/>
              <a:t> 集成之前让模型之间通过</a:t>
            </a:r>
            <a:r>
              <a:rPr lang="en-US" altLang="zh-CN" sz="1600" dirty="0"/>
              <a:t>KD</a:t>
            </a:r>
            <a:r>
              <a:rPr lang="zh-CN" altLang="en-US" sz="1600" dirty="0"/>
              <a:t>相互学习，迭代多轮。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Procedure</a:t>
            </a:r>
            <a:r>
              <a:rPr lang="en-US" altLang="zh-CN" sz="1600" dirty="0"/>
              <a:t>: 1</a:t>
            </a:r>
            <a:r>
              <a:rPr lang="zh-CN" altLang="en-US" sz="1600" dirty="0"/>
              <a:t>）像</a:t>
            </a:r>
            <a:r>
              <a:rPr lang="en-US" altLang="zh-CN" sz="1600" dirty="0"/>
              <a:t>PET</a:t>
            </a:r>
            <a:r>
              <a:rPr lang="zh-CN" altLang="en-US" sz="1600" dirty="0"/>
              <a:t>一样用不同</a:t>
            </a:r>
            <a:r>
              <a:rPr lang="en-US" altLang="zh-CN" sz="1600" dirty="0"/>
              <a:t>prompt</a:t>
            </a:r>
            <a:r>
              <a:rPr lang="zh-CN" altLang="en-US" sz="1600" dirty="0"/>
              <a:t>训练多个初代模型                                。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                          2</a:t>
            </a:r>
            <a:r>
              <a:rPr lang="zh-CN" altLang="en-US" sz="1600" dirty="0"/>
              <a:t>）对于当前轮的某个模型，选前一轮中若干模型                                     作为</a:t>
            </a:r>
            <a:r>
              <a:rPr lang="en-US" altLang="zh-CN" sz="1600" dirty="0"/>
              <a:t>teacher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                          3</a:t>
            </a:r>
            <a:r>
              <a:rPr lang="zh-CN" altLang="en-US" sz="1600" dirty="0"/>
              <a:t>）所有</a:t>
            </a:r>
            <a:r>
              <a:rPr lang="en-US" altLang="zh-CN" sz="1600" dirty="0"/>
              <a:t>teacher</a:t>
            </a:r>
            <a:r>
              <a:rPr lang="zh-CN" altLang="en-US" sz="1600" dirty="0"/>
              <a:t>的集成给</a:t>
            </a:r>
            <a:r>
              <a:rPr lang="en-US" altLang="zh-CN" sz="1600" dirty="0"/>
              <a:t>unlabeled data</a:t>
            </a:r>
            <a:r>
              <a:rPr lang="zh-CN" altLang="en-US" sz="1600" dirty="0"/>
              <a:t>打标签。只选高置信度样本，样本数量随轮次递增。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                          4</a:t>
            </a:r>
            <a:r>
              <a:rPr lang="zh-CN" altLang="en-US" sz="1600" dirty="0"/>
              <a:t>）迭代多轮，最终一轮所有模型</a:t>
            </a:r>
            <a:r>
              <a:rPr lang="en-US" altLang="zh-CN" sz="1600" dirty="0"/>
              <a:t>ensemble + self-training + KD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2A382A-042E-4E1C-BAAC-92150195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883" y="2111828"/>
            <a:ext cx="1971675" cy="30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B0900D-1C7C-463E-92D9-E71BD0A4E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0" y="2457590"/>
            <a:ext cx="2038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26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55AA824-B7C1-4948-8F28-154C5706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5624"/>
            <a:ext cx="6821777" cy="32603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3917A82-CD1C-41CB-8DC9-E540652295D3}"/>
              </a:ext>
            </a:extLst>
          </p:cNvPr>
          <p:cNvSpPr txBox="1"/>
          <p:nvPr/>
        </p:nvSpPr>
        <p:spPr>
          <a:xfrm>
            <a:off x="760966" y="1284427"/>
            <a:ext cx="10515600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Zero/Few-shot</a:t>
            </a:r>
            <a:r>
              <a:rPr lang="zh-CN" altLang="en-US" sz="1600" dirty="0"/>
              <a:t>情况下，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)PET</a:t>
            </a:r>
            <a:r>
              <a:rPr lang="zh-CN" altLang="en-US" sz="1600" dirty="0"/>
              <a:t>优于</a:t>
            </a:r>
            <a:r>
              <a:rPr lang="en-US" altLang="zh-CN" sz="1600" dirty="0"/>
              <a:t>fine-tuning(supervised)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标注数据越少优势越明显。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iPET</a:t>
            </a:r>
            <a:r>
              <a:rPr lang="zh-CN" altLang="en-US" sz="1600" dirty="0"/>
              <a:t>优于</a:t>
            </a:r>
            <a:r>
              <a:rPr lang="en-US" altLang="zh-CN" sz="1600" dirty="0"/>
              <a:t>PET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2D61DD9-F810-4FCB-9138-C28F8890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3095624"/>
            <a:ext cx="3786187" cy="308892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B1C303F-427A-416F-87E4-14771D441222}"/>
              </a:ext>
            </a:extLst>
          </p:cNvPr>
          <p:cNvSpPr/>
          <p:nvPr/>
        </p:nvSpPr>
        <p:spPr>
          <a:xfrm>
            <a:off x="1876425" y="3429000"/>
            <a:ext cx="752475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793C73-1EF1-4DB4-9D42-E149127443CB}"/>
              </a:ext>
            </a:extLst>
          </p:cNvPr>
          <p:cNvSpPr txBox="1"/>
          <p:nvPr/>
        </p:nvSpPr>
        <p:spPr>
          <a:xfrm>
            <a:off x="2535606" y="2740180"/>
            <a:ext cx="2864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PLM + prompt w/o any fine-tuning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D722A8D-BA16-44A0-B787-B2139F0168E2}"/>
              </a:ext>
            </a:extLst>
          </p:cNvPr>
          <p:cNvCxnSpPr>
            <a:stCxn id="13" idx="0"/>
            <a:endCxn id="14" idx="1"/>
          </p:cNvCxnSpPr>
          <p:nvPr/>
        </p:nvCxnSpPr>
        <p:spPr>
          <a:xfrm flipV="1">
            <a:off x="2252663" y="2894069"/>
            <a:ext cx="282943" cy="53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4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A045F84-9ED7-42B9-969C-0C272C971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4" y="3557478"/>
            <a:ext cx="3799441" cy="24615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3917A82-CD1C-41CB-8DC9-E540652295D3}"/>
              </a:ext>
            </a:extLst>
          </p:cNvPr>
          <p:cNvSpPr txBox="1"/>
          <p:nvPr/>
        </p:nvSpPr>
        <p:spPr>
          <a:xfrm>
            <a:off x="760966" y="1284427"/>
            <a:ext cx="10515600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集成和最好</a:t>
            </a:r>
            <a:r>
              <a:rPr lang="en-US" altLang="zh-CN" sz="1600" dirty="0"/>
              <a:t>prompt</a:t>
            </a:r>
            <a:r>
              <a:rPr lang="zh-CN" altLang="en-US" sz="1600" dirty="0"/>
              <a:t>的效果差不多，但是集成避免了</a:t>
            </a:r>
            <a:r>
              <a:rPr lang="en-US" altLang="zh-CN" sz="1600" dirty="0"/>
              <a:t>prompt</a:t>
            </a:r>
            <a:r>
              <a:rPr lang="zh-CN" altLang="en-US" sz="1600" dirty="0"/>
              <a:t>搜索。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KD</a:t>
            </a:r>
            <a:r>
              <a:rPr lang="zh-CN" altLang="en-US" sz="1600" dirty="0"/>
              <a:t>后效果优于集成和最好</a:t>
            </a:r>
            <a:r>
              <a:rPr lang="en-US" altLang="zh-CN" sz="1600" dirty="0"/>
              <a:t>prompt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Uniform</a:t>
            </a:r>
            <a:r>
              <a:rPr lang="zh-CN" altLang="en-US" sz="1600" dirty="0"/>
              <a:t>集成和</a:t>
            </a:r>
            <a:r>
              <a:rPr lang="en-US" altLang="zh-CN" sz="1600" dirty="0"/>
              <a:t>weighted</a:t>
            </a:r>
            <a:r>
              <a:rPr lang="zh-CN" altLang="en-US" sz="1600" dirty="0"/>
              <a:t>集成的效果没有明显差别。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iPET</a:t>
            </a:r>
            <a:r>
              <a:rPr lang="zh-CN" altLang="en-US" sz="1600" dirty="0"/>
              <a:t>中，模型平均效果随着迭代不断提升。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PET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iPET</a:t>
            </a:r>
            <a:r>
              <a:rPr lang="zh-CN" altLang="en-US" sz="1600" dirty="0"/>
              <a:t>超过了现有半监督</a:t>
            </a:r>
            <a:r>
              <a:rPr lang="en-US" altLang="zh-CN" sz="1600" dirty="0"/>
              <a:t>SOTA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C55050-7BD9-4CF7-919D-569D597F8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91" y="3654756"/>
            <a:ext cx="4114800" cy="2266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2A1D8A-2DF3-4359-B965-2BB943328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279" y="3557478"/>
            <a:ext cx="3038857" cy="28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5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6905BF0-5F84-4398-8198-6EC2B104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85" y="2373013"/>
            <a:ext cx="8117230" cy="21119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260507-54A1-423F-861E-C31FCC0B3BB6}"/>
              </a:ext>
            </a:extLst>
          </p:cNvPr>
          <p:cNvSpPr txBox="1"/>
          <p:nvPr/>
        </p:nvSpPr>
        <p:spPr>
          <a:xfrm>
            <a:off x="257102" y="6000980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ACL 2021</a:t>
            </a:r>
          </a:p>
          <a:p>
            <a:pPr algn="just"/>
            <a:r>
              <a:rPr lang="en-US" altLang="zh-CN" dirty="0"/>
              <a:t>Citation	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865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Motivation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C0E4031-84D8-4E63-BC5B-E8622638A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20" y="2266950"/>
            <a:ext cx="3954559" cy="42291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15A03F8-54B1-4D41-8FE8-A82C58D37ABE}"/>
              </a:ext>
            </a:extLst>
          </p:cNvPr>
          <p:cNvSpPr txBox="1"/>
          <p:nvPr/>
        </p:nvSpPr>
        <p:spPr>
          <a:xfrm>
            <a:off x="760966" y="1284427"/>
            <a:ext cx="1051560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The performance of manual prompts/label mappings is sub-optimal and highly unstable.</a:t>
            </a:r>
          </a:p>
        </p:txBody>
      </p:sp>
    </p:spTree>
    <p:extLst>
      <p:ext uri="{BB962C8B-B14F-4D97-AF65-F5344CB8AC3E}">
        <p14:creationId xmlns:p14="http://schemas.microsoft.com/office/powerpoint/2010/main" val="2170043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Overview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CF9F10E-7205-4C5D-B854-26903A30C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6" y="2277036"/>
            <a:ext cx="9886950" cy="1572077"/>
          </a:xfrm>
          <a:prstGeom prst="rect">
            <a:avLst/>
          </a:prstGeom>
        </p:spPr>
      </p:pic>
      <p:sp>
        <p:nvSpPr>
          <p:cNvPr id="7" name="圆柱体 6">
            <a:extLst>
              <a:ext uri="{FF2B5EF4-FFF2-40B4-BE49-F238E27FC236}">
                <a16:creationId xmlns:a16="http://schemas.microsoft.com/office/drawing/2014/main" id="{77881AEC-DD08-49C7-811D-0650F89C8B10}"/>
              </a:ext>
            </a:extLst>
          </p:cNvPr>
          <p:cNvSpPr/>
          <p:nvPr/>
        </p:nvSpPr>
        <p:spPr>
          <a:xfrm>
            <a:off x="3146325" y="4980310"/>
            <a:ext cx="1724787" cy="677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Few-shot Training set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715B40D-F72F-4076-A59B-B52FC2DF154F}"/>
              </a:ext>
            </a:extLst>
          </p:cNvPr>
          <p:cNvSpPr/>
          <p:nvPr/>
        </p:nvSpPr>
        <p:spPr>
          <a:xfrm>
            <a:off x="3227668" y="4179980"/>
            <a:ext cx="1562100" cy="4815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T5</a:t>
            </a:r>
            <a:endParaRPr lang="zh-CN" altLang="en-US" sz="28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CBCB0E9-4614-46E4-9611-F12A90EC6FEF}"/>
              </a:ext>
            </a:extLst>
          </p:cNvPr>
          <p:cNvCxnSpPr>
            <a:stCxn id="7" idx="1"/>
            <a:endCxn id="12" idx="2"/>
          </p:cNvCxnSpPr>
          <p:nvPr/>
        </p:nvCxnSpPr>
        <p:spPr>
          <a:xfrm flipH="1" flipV="1">
            <a:off x="4008718" y="4661498"/>
            <a:ext cx="1" cy="3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316481A-80D5-47DB-B86C-817A649A264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008718" y="3849113"/>
            <a:ext cx="0" cy="33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5479C5C-2B75-47F8-8BFB-6A9654E13065}"/>
              </a:ext>
            </a:extLst>
          </p:cNvPr>
          <p:cNvSpPr/>
          <p:nvPr/>
        </p:nvSpPr>
        <p:spPr>
          <a:xfrm>
            <a:off x="4789768" y="2182583"/>
            <a:ext cx="2367345" cy="86171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827F68-D7E9-45A2-B186-80E3FC4D0EAC}"/>
              </a:ext>
            </a:extLst>
          </p:cNvPr>
          <p:cNvSpPr/>
          <p:nvPr/>
        </p:nvSpPr>
        <p:spPr>
          <a:xfrm>
            <a:off x="2909274" y="4014546"/>
            <a:ext cx="2133290" cy="173751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95A842-B964-4503-A197-C3D37684FED6}"/>
              </a:ext>
            </a:extLst>
          </p:cNvPr>
          <p:cNvSpPr/>
          <p:nvPr/>
        </p:nvSpPr>
        <p:spPr>
          <a:xfrm>
            <a:off x="5189506" y="4014545"/>
            <a:ext cx="6101090" cy="965765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0A13FA-DF15-4B5C-85B8-A399BE17013B}"/>
              </a:ext>
            </a:extLst>
          </p:cNvPr>
          <p:cNvSpPr txBox="1"/>
          <p:nvPr/>
        </p:nvSpPr>
        <p:spPr>
          <a:xfrm>
            <a:off x="165662" y="4698635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Auto template generation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90A8927-091A-4477-A4A3-79E8D88CD3A2}"/>
              </a:ext>
            </a:extLst>
          </p:cNvPr>
          <p:cNvSpPr txBox="1"/>
          <p:nvPr/>
        </p:nvSpPr>
        <p:spPr>
          <a:xfrm>
            <a:off x="7233212" y="242845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Auto label mapping design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2BA35DC-A50E-42BA-95B6-E0014560E132}"/>
              </a:ext>
            </a:extLst>
          </p:cNvPr>
          <p:cNvSpPr/>
          <p:nvPr/>
        </p:nvSpPr>
        <p:spPr>
          <a:xfrm>
            <a:off x="7535201" y="4291303"/>
            <a:ext cx="1562100" cy="48151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Cosine Sim</a:t>
            </a:r>
            <a:endParaRPr lang="zh-CN" altLang="en-US" dirty="0"/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49B055C2-0663-4F41-B10F-697B23DF3BB1}"/>
              </a:ext>
            </a:extLst>
          </p:cNvPr>
          <p:cNvCxnSpPr>
            <a:cxnSpLocks/>
            <a:stCxn id="7" idx="4"/>
            <a:endCxn id="22" idx="2"/>
          </p:cNvCxnSpPr>
          <p:nvPr/>
        </p:nvCxnSpPr>
        <p:spPr>
          <a:xfrm flipV="1">
            <a:off x="4871112" y="4772821"/>
            <a:ext cx="3445139" cy="546136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连接符: 曲线 64">
            <a:extLst>
              <a:ext uri="{FF2B5EF4-FFF2-40B4-BE49-F238E27FC236}">
                <a16:creationId xmlns:a16="http://schemas.microsoft.com/office/drawing/2014/main" id="{5CB8CD89-9D3A-4123-9508-8A5011EBD062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7064144" y="3039196"/>
            <a:ext cx="562570" cy="1941644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29B6997E-FB1C-4476-ACB3-F7472C7F9CCF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8493834" y="3534892"/>
            <a:ext cx="578829" cy="933994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54801C6D-6876-4385-8478-7B1CCB07B476}"/>
              </a:ext>
            </a:extLst>
          </p:cNvPr>
          <p:cNvCxnSpPr>
            <a:cxnSpLocks/>
            <a:endCxn id="22" idx="2"/>
          </p:cNvCxnSpPr>
          <p:nvPr/>
        </p:nvCxnSpPr>
        <p:spPr>
          <a:xfrm rot="16200000" flipH="1">
            <a:off x="4991465" y="1448035"/>
            <a:ext cx="1050666" cy="5598905"/>
          </a:xfrm>
          <a:prstGeom prst="bentConnector3">
            <a:avLst>
              <a:gd name="adj1" fmla="val 2060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09032D74-1785-4856-95B9-64F4A308841A}"/>
              </a:ext>
            </a:extLst>
          </p:cNvPr>
          <p:cNvSpPr txBox="1"/>
          <p:nvPr/>
        </p:nvSpPr>
        <p:spPr>
          <a:xfrm>
            <a:off x="8556651" y="5067967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Auto demonstration selection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62D4915-48A4-4FDE-A2C7-24B8F1375E2C}"/>
              </a:ext>
            </a:extLst>
          </p:cNvPr>
          <p:cNvSpPr txBox="1"/>
          <p:nvPr/>
        </p:nvSpPr>
        <p:spPr>
          <a:xfrm>
            <a:off x="760966" y="1284427"/>
            <a:ext cx="1051560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Generating the prompts and label mappings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205412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7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Automatic selection of label words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15A03F8-54B1-4D41-8FE8-A82C58D37ABE}"/>
                  </a:ext>
                </a:extLst>
              </p:cNvPr>
              <p:cNvSpPr txBox="1"/>
              <p:nvPr/>
            </p:nvSpPr>
            <p:spPr>
              <a:xfrm>
                <a:off x="722866" y="1081126"/>
                <a:ext cx="10515600" cy="1287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Input: Few-shot training/dev set, PLM 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ℒ</a:t>
                </a:r>
                <a:r>
                  <a:rPr lang="en-US" altLang="zh-CN" dirty="0"/>
                  <a:t> with vocabulary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, label space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, template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𝒯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(),</a:t>
                </a:r>
                <a:r>
                  <a:rPr lang="en-US" altLang="zh-CN" dirty="0"/>
                  <a:t> hyper-parameters k, n.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Output: Layer mapping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15A03F8-54B1-4D41-8FE8-A82C58D3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6" y="1081126"/>
                <a:ext cx="10515600" cy="1287532"/>
              </a:xfrm>
              <a:prstGeom prst="rect">
                <a:avLst/>
              </a:prstGeom>
              <a:blipFill>
                <a:blip r:embed="rId3"/>
                <a:stretch>
                  <a:fillRect l="-406" r="-464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59EF66D-05DA-429A-9719-016BB201A2AC}"/>
                  </a:ext>
                </a:extLst>
              </p:cNvPr>
              <p:cNvSpPr/>
              <p:nvPr/>
            </p:nvSpPr>
            <p:spPr>
              <a:xfrm>
                <a:off x="4195389" y="2665555"/>
                <a:ext cx="3322904" cy="6392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初始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59EF66D-05DA-429A-9719-016BB201A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89" y="2665555"/>
                <a:ext cx="3322904" cy="6392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54A4DD03-A039-4B80-93D0-B6FE0C183E5C}"/>
                  </a:ext>
                </a:extLst>
              </p:cNvPr>
              <p:cNvSpPr/>
              <p:nvPr/>
            </p:nvSpPr>
            <p:spPr>
              <a:xfrm>
                <a:off x="4195389" y="3643240"/>
                <a:ext cx="3322904" cy="6392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对每个类别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，保留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top-k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token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en-US" altLang="zh-CN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54A4DD03-A039-4B80-93D0-B6FE0C183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89" y="3643240"/>
                <a:ext cx="3322904" cy="639246"/>
              </a:xfrm>
              <a:prstGeom prst="roundRect">
                <a:avLst/>
              </a:prstGeom>
              <a:blipFill>
                <a:blip r:embed="rId5"/>
                <a:stretch>
                  <a:fillRect t="-5607" b="-149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C496CE63-A72C-4A80-80BA-28F08DC96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625" y="3601698"/>
            <a:ext cx="3243262" cy="722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78F84B7-BEFB-4246-A0FA-1A7ECAB61A10}"/>
                  </a:ext>
                </a:extLst>
              </p:cNvPr>
              <p:cNvSpPr/>
              <p:nvPr/>
            </p:nvSpPr>
            <p:spPr>
              <a:xfrm>
                <a:off x="4195389" y="4710040"/>
                <a:ext cx="3322904" cy="6392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所有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种映射中，根据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training set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精度，保留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top-n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78F84B7-BEFB-4246-A0FA-1A7ECAB61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89" y="4710040"/>
                <a:ext cx="3322904" cy="639246"/>
              </a:xfrm>
              <a:prstGeom prst="roundRect">
                <a:avLst/>
              </a:prstGeom>
              <a:blipFill>
                <a:blip r:embed="rId7"/>
                <a:stretch>
                  <a:fillRect t="-3738" b="-149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4F08CFF-0F40-4366-9629-8CD7DAD90B68}"/>
              </a:ext>
            </a:extLst>
          </p:cNvPr>
          <p:cNvSpPr/>
          <p:nvPr/>
        </p:nvSpPr>
        <p:spPr>
          <a:xfrm>
            <a:off x="4195389" y="5710395"/>
            <a:ext cx="3322904" cy="639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种</a:t>
            </a:r>
            <a:r>
              <a:rPr lang="en-US" altLang="zh-CN" dirty="0">
                <a:solidFill>
                  <a:schemeClr val="tx1"/>
                </a:solidFill>
              </a:rPr>
              <a:t>label mapping</a:t>
            </a:r>
            <a:r>
              <a:rPr lang="zh-CN" altLang="en-US" dirty="0">
                <a:solidFill>
                  <a:schemeClr val="tx1"/>
                </a:solidFill>
              </a:rPr>
              <a:t>都进行</a:t>
            </a:r>
            <a:r>
              <a:rPr lang="en-US" altLang="zh-CN" dirty="0">
                <a:solidFill>
                  <a:schemeClr val="tx1"/>
                </a:solidFill>
              </a:rPr>
              <a:t>FT</a:t>
            </a:r>
            <a:r>
              <a:rPr lang="zh-CN" altLang="en-US" dirty="0">
                <a:solidFill>
                  <a:schemeClr val="tx1"/>
                </a:solidFill>
              </a:rPr>
              <a:t>，根据</a:t>
            </a:r>
            <a:r>
              <a:rPr lang="en-US" altLang="zh-CN" dirty="0">
                <a:solidFill>
                  <a:schemeClr val="tx1"/>
                </a:solidFill>
              </a:rPr>
              <a:t>dev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set</a:t>
            </a:r>
            <a:r>
              <a:rPr lang="zh-CN" altLang="en-US" dirty="0">
                <a:solidFill>
                  <a:schemeClr val="tx1"/>
                </a:solidFill>
              </a:rPr>
              <a:t>精度，保留</a:t>
            </a:r>
            <a:r>
              <a:rPr lang="en-US" altLang="zh-CN" dirty="0">
                <a:solidFill>
                  <a:schemeClr val="tx1"/>
                </a:solidFill>
              </a:rPr>
              <a:t>top-1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7FA6755-BFCB-462B-AE65-8552D200EA5E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5856841" y="3304801"/>
            <a:ext cx="0" cy="338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3FC78E1-E0C2-45EF-83EF-918EDA6BB488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5856841" y="4282486"/>
            <a:ext cx="0" cy="42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66B7157-0EB4-4FF9-98B0-838B12EE0104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5856841" y="5349286"/>
            <a:ext cx="0" cy="36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66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Automatic template generation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15A03F8-54B1-4D41-8FE8-A82C58D37ABE}"/>
                  </a:ext>
                </a:extLst>
              </p:cNvPr>
              <p:cNvSpPr txBox="1"/>
              <p:nvPr/>
            </p:nvSpPr>
            <p:spPr>
              <a:xfrm>
                <a:off x="722866" y="1081126"/>
                <a:ext cx="10515600" cy="1363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Input: Few-shot training/dev set, Pre-trained T5, label mapping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, beam size for template decoding, hyper-parameter k.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Output: A set of templates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15A03F8-54B1-4D41-8FE8-A82C58D3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6" y="1081126"/>
                <a:ext cx="10515600" cy="1363002"/>
              </a:xfrm>
              <a:prstGeom prst="rect">
                <a:avLst/>
              </a:prstGeom>
              <a:blipFill>
                <a:blip r:embed="rId3"/>
                <a:stretch>
                  <a:fillRect l="-406" r="-464"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8703298-04EC-421A-999A-ABAE3353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687" y="2811590"/>
            <a:ext cx="6524625" cy="3242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64FBD1-BBD0-4C41-84FA-8A0D16A1F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387" y="2571750"/>
            <a:ext cx="3468893" cy="6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3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Paradigms in NLP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2C88E2EC-AC73-4410-AEF9-BF559E1F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88" y="1874314"/>
            <a:ext cx="3460782" cy="16831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3DC3F1-A031-4318-A5E9-8A718969F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88" y="4415684"/>
            <a:ext cx="10156896" cy="15852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3CF61F-3528-46EB-B88E-26603216FAC8}"/>
              </a:ext>
            </a:extLst>
          </p:cNvPr>
          <p:cNvSpPr txBox="1"/>
          <p:nvPr/>
        </p:nvSpPr>
        <p:spPr>
          <a:xfrm>
            <a:off x="2170969" y="350864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Fine-tuning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461BF4-8C78-4171-8437-965CF6DC8091}"/>
              </a:ext>
            </a:extLst>
          </p:cNvPr>
          <p:cNvSpPr txBox="1"/>
          <p:nvPr/>
        </p:nvSpPr>
        <p:spPr>
          <a:xfrm>
            <a:off x="5254043" y="59077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Prompting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54641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Demonstration Selection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5A03F8-54B1-4D41-8FE8-A82C58D37ABE}"/>
              </a:ext>
            </a:extLst>
          </p:cNvPr>
          <p:cNvSpPr txBox="1"/>
          <p:nvPr/>
        </p:nvSpPr>
        <p:spPr>
          <a:xfrm>
            <a:off x="709195" y="1557376"/>
            <a:ext cx="10716659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Motivation: GPT-3</a:t>
            </a:r>
            <a:r>
              <a:rPr lang="zh-CN" altLang="en-US" dirty="0"/>
              <a:t>不加筛选随机采样有问题。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Solution: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/>
              <a:t>	1) For each input, randomly sample one demonstration each class (from the few-shot train set):</a:t>
            </a:r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	2) Only sample from similar training data (measured by cosine similarity of SBERT embedding).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530EB7-A8F4-4B63-9074-924C7FF1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2778291"/>
            <a:ext cx="4695825" cy="5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2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Manual Prompts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48424B0-DF82-4533-ACC0-93480029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25" y="1529618"/>
            <a:ext cx="10223949" cy="4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A8F2FF6-808B-4334-9F41-A504722B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09" y="2020658"/>
            <a:ext cx="7622381" cy="4551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00958C-A6E0-47D3-8ECB-A5CA64E365BC}"/>
              </a:ext>
            </a:extLst>
          </p:cNvPr>
          <p:cNvSpPr txBox="1"/>
          <p:nvPr/>
        </p:nvSpPr>
        <p:spPr>
          <a:xfrm>
            <a:off x="584597" y="1260531"/>
            <a:ext cx="10918031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即使是</a:t>
            </a:r>
            <a:r>
              <a:rPr lang="en-US" altLang="zh-CN" dirty="0" err="1"/>
              <a:t>RoBERTa</a:t>
            </a:r>
            <a:r>
              <a:rPr lang="en-US" altLang="zh-CN" dirty="0"/>
              <a:t>-large</a:t>
            </a:r>
            <a:r>
              <a:rPr lang="zh-CN" altLang="en-US" dirty="0"/>
              <a:t>这样中等规模的</a:t>
            </a:r>
            <a:r>
              <a:rPr lang="en-US" altLang="zh-CN" dirty="0"/>
              <a:t>PLM</a:t>
            </a:r>
            <a:r>
              <a:rPr lang="zh-CN" altLang="en-US" dirty="0"/>
              <a:t>，也有一定</a:t>
            </a:r>
            <a:r>
              <a:rPr lang="en-US" altLang="zh-CN" dirty="0"/>
              <a:t>prompt-based zero-shot</a:t>
            </a:r>
            <a:r>
              <a:rPr lang="zh-CN" altLang="en-US" dirty="0"/>
              <a:t>能力。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076131-7694-45A9-A19D-5E1A5AE15CAB}"/>
              </a:ext>
            </a:extLst>
          </p:cNvPr>
          <p:cNvSpPr/>
          <p:nvPr/>
        </p:nvSpPr>
        <p:spPr>
          <a:xfrm>
            <a:off x="2409826" y="2551302"/>
            <a:ext cx="7267574" cy="306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533F0C1-70A1-4C3C-984D-E9AC2C5C7297}"/>
              </a:ext>
            </a:extLst>
          </p:cNvPr>
          <p:cNvSpPr/>
          <p:nvPr/>
        </p:nvSpPr>
        <p:spPr>
          <a:xfrm>
            <a:off x="2409825" y="4722124"/>
            <a:ext cx="7267574" cy="306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7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A8F2FF6-808B-4334-9F41-A504722B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09" y="2020658"/>
            <a:ext cx="7622381" cy="4551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00958C-A6E0-47D3-8ECB-A5CA64E365BC}"/>
              </a:ext>
            </a:extLst>
          </p:cNvPr>
          <p:cNvSpPr txBox="1"/>
          <p:nvPr/>
        </p:nvSpPr>
        <p:spPr>
          <a:xfrm>
            <a:off x="584597" y="1260531"/>
            <a:ext cx="10918031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In-context learning</a:t>
            </a:r>
            <a:r>
              <a:rPr lang="zh-CN" altLang="en-US" dirty="0"/>
              <a:t>的</a:t>
            </a:r>
            <a:r>
              <a:rPr lang="en-US" altLang="zh-CN" dirty="0"/>
              <a:t>few-shot</a:t>
            </a:r>
            <a:r>
              <a:rPr lang="zh-CN" altLang="en-US" dirty="0"/>
              <a:t>优于</a:t>
            </a:r>
            <a:r>
              <a:rPr lang="en-US" altLang="zh-CN" dirty="0"/>
              <a:t>zero-shot</a:t>
            </a:r>
            <a:r>
              <a:rPr lang="zh-CN" altLang="en-US" dirty="0"/>
              <a:t>，但优势不稳定。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076131-7694-45A9-A19D-5E1A5AE15CAB}"/>
              </a:ext>
            </a:extLst>
          </p:cNvPr>
          <p:cNvSpPr/>
          <p:nvPr/>
        </p:nvSpPr>
        <p:spPr>
          <a:xfrm>
            <a:off x="2409824" y="2702318"/>
            <a:ext cx="7381875" cy="364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05AF78-248C-42B9-B748-A1978E82FCFB}"/>
              </a:ext>
            </a:extLst>
          </p:cNvPr>
          <p:cNvSpPr/>
          <p:nvPr/>
        </p:nvSpPr>
        <p:spPr>
          <a:xfrm>
            <a:off x="2409826" y="2857500"/>
            <a:ext cx="533400" cy="200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CBD0C-6636-40D9-8E54-3415AD72F17D}"/>
              </a:ext>
            </a:extLst>
          </p:cNvPr>
          <p:cNvSpPr txBox="1"/>
          <p:nvPr/>
        </p:nvSpPr>
        <p:spPr>
          <a:xfrm>
            <a:off x="36162" y="2705426"/>
            <a:ext cx="23736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用</a:t>
            </a:r>
            <a:r>
              <a:rPr lang="en-US" altLang="zh-CN" sz="1400" dirty="0">
                <a:solidFill>
                  <a:srgbClr val="FF0000"/>
                </a:solidFill>
              </a:rPr>
              <a:t>in-context learning</a:t>
            </a:r>
          </a:p>
          <a:p>
            <a:r>
              <a:rPr lang="zh-CN" altLang="en-US" sz="1400" dirty="0">
                <a:solidFill>
                  <a:srgbClr val="FF0000"/>
                </a:solidFill>
              </a:rPr>
              <a:t>但是模型是 </a:t>
            </a:r>
            <a:r>
              <a:rPr lang="en-US" altLang="zh-CN" sz="1400" dirty="0" err="1">
                <a:solidFill>
                  <a:srgbClr val="FF0000"/>
                </a:solidFill>
              </a:rPr>
              <a:t>RoBERTa</a:t>
            </a:r>
            <a:r>
              <a:rPr lang="en-US" altLang="zh-CN" sz="1400" dirty="0">
                <a:solidFill>
                  <a:srgbClr val="FF0000"/>
                </a:solidFill>
              </a:rPr>
              <a:t>-large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(no gradient update)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086A92-3791-4136-87CE-709B7A6F2B75}"/>
              </a:ext>
            </a:extLst>
          </p:cNvPr>
          <p:cNvSpPr/>
          <p:nvPr/>
        </p:nvSpPr>
        <p:spPr>
          <a:xfrm>
            <a:off x="2405061" y="4865089"/>
            <a:ext cx="7381875" cy="364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68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A8F2FF6-808B-4334-9F41-A504722B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09" y="2020658"/>
            <a:ext cx="7622381" cy="4551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00958C-A6E0-47D3-8ECB-A5CA64E365BC}"/>
              </a:ext>
            </a:extLst>
          </p:cNvPr>
          <p:cNvSpPr txBox="1"/>
          <p:nvPr/>
        </p:nvSpPr>
        <p:spPr>
          <a:xfrm>
            <a:off x="584597" y="1260531"/>
            <a:ext cx="10918031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Few-shot</a:t>
            </a:r>
            <a:r>
              <a:rPr lang="zh-CN" altLang="en-US" dirty="0"/>
              <a:t>情况下，传统</a:t>
            </a:r>
            <a:r>
              <a:rPr lang="en-US" altLang="zh-CN" dirty="0"/>
              <a:t>FT</a:t>
            </a:r>
            <a:r>
              <a:rPr lang="zh-CN" altLang="en-US" dirty="0"/>
              <a:t>总体优于</a:t>
            </a:r>
            <a:r>
              <a:rPr lang="en-US" altLang="zh-CN" dirty="0"/>
              <a:t>in-context learning</a:t>
            </a:r>
            <a:r>
              <a:rPr lang="zh-CN" altLang="en-US" dirty="0"/>
              <a:t>（对于</a:t>
            </a:r>
            <a:r>
              <a:rPr lang="en-US" altLang="zh-CN" dirty="0" err="1"/>
              <a:t>RoBERTa</a:t>
            </a:r>
            <a:r>
              <a:rPr lang="en-US" altLang="zh-CN" dirty="0"/>
              <a:t>-large</a:t>
            </a:r>
            <a:r>
              <a:rPr lang="zh-CN" altLang="en-US" dirty="0"/>
              <a:t>），但同样不稳定。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076131-7694-45A9-A19D-5E1A5AE15CAB}"/>
              </a:ext>
            </a:extLst>
          </p:cNvPr>
          <p:cNvSpPr/>
          <p:nvPr/>
        </p:nvSpPr>
        <p:spPr>
          <a:xfrm>
            <a:off x="2405061" y="2838291"/>
            <a:ext cx="7502129" cy="390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5154E8-9B9F-4017-8AF7-6932C4ABD9E6}"/>
              </a:ext>
            </a:extLst>
          </p:cNvPr>
          <p:cNvSpPr/>
          <p:nvPr/>
        </p:nvSpPr>
        <p:spPr>
          <a:xfrm>
            <a:off x="2344934" y="5042823"/>
            <a:ext cx="7502129" cy="390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114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A8F2FF6-808B-4334-9F41-A504722B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09" y="2020658"/>
            <a:ext cx="7622381" cy="4551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00958C-A6E0-47D3-8ECB-A5CA64E365BC}"/>
              </a:ext>
            </a:extLst>
          </p:cNvPr>
          <p:cNvSpPr txBox="1"/>
          <p:nvPr/>
        </p:nvSpPr>
        <p:spPr>
          <a:xfrm>
            <a:off x="489347" y="1004035"/>
            <a:ext cx="1091803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Few-shot</a:t>
            </a:r>
            <a:r>
              <a:rPr lang="zh-CN" altLang="en-US" dirty="0"/>
              <a:t>情况下，</a:t>
            </a:r>
            <a:r>
              <a:rPr lang="en-US" altLang="zh-CN" dirty="0"/>
              <a:t>Prompt-based FT</a:t>
            </a:r>
            <a:r>
              <a:rPr lang="zh-CN" altLang="en-US" dirty="0"/>
              <a:t>明显优于传统</a:t>
            </a:r>
            <a:r>
              <a:rPr lang="en-US" altLang="zh-CN" dirty="0"/>
              <a:t>FT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Prompt-based FT</a:t>
            </a:r>
            <a:r>
              <a:rPr lang="zh-CN" altLang="en-US" dirty="0"/>
              <a:t>和</a:t>
            </a:r>
            <a:r>
              <a:rPr lang="en-US" altLang="zh-CN" dirty="0"/>
              <a:t>in-context learning</a:t>
            </a:r>
            <a:r>
              <a:rPr lang="zh-CN" altLang="en-US" dirty="0"/>
              <a:t>结合</a:t>
            </a:r>
            <a:r>
              <a:rPr lang="en-US" altLang="zh-CN" dirty="0"/>
              <a:t>(+ demonstrations)</a:t>
            </a:r>
            <a:r>
              <a:rPr lang="zh-CN" altLang="en-US" dirty="0"/>
              <a:t>可以进一步提升效果。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076131-7694-45A9-A19D-5E1A5AE15CAB}"/>
              </a:ext>
            </a:extLst>
          </p:cNvPr>
          <p:cNvSpPr/>
          <p:nvPr/>
        </p:nvSpPr>
        <p:spPr>
          <a:xfrm>
            <a:off x="2344934" y="3039706"/>
            <a:ext cx="7502129" cy="9798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08EA1B-3F1C-4F96-8428-14AF1F5FA56E}"/>
              </a:ext>
            </a:extLst>
          </p:cNvPr>
          <p:cNvSpPr/>
          <p:nvPr/>
        </p:nvSpPr>
        <p:spPr>
          <a:xfrm>
            <a:off x="2405061" y="5214742"/>
            <a:ext cx="7502129" cy="9798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112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A8F2FF6-808B-4334-9F41-A504722B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59" y="1982558"/>
            <a:ext cx="7622381" cy="4551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00958C-A6E0-47D3-8ECB-A5CA64E365BC}"/>
              </a:ext>
            </a:extLst>
          </p:cNvPr>
          <p:cNvSpPr txBox="1"/>
          <p:nvPr/>
        </p:nvSpPr>
        <p:spPr>
          <a:xfrm>
            <a:off x="573283" y="1146541"/>
            <a:ext cx="1091803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Auto</a:t>
            </a:r>
            <a:r>
              <a:rPr lang="zh-CN" altLang="en-US" dirty="0"/>
              <a:t>相比</a:t>
            </a:r>
            <a:r>
              <a:rPr lang="en-US" altLang="zh-CN" dirty="0"/>
              <a:t>manual</a:t>
            </a:r>
            <a:r>
              <a:rPr lang="zh-CN" altLang="en-US" dirty="0"/>
              <a:t>，少数任务上提升较多</a:t>
            </a:r>
            <a:r>
              <a:rPr lang="en-US" altLang="zh-CN" dirty="0"/>
              <a:t>(e.g., TREC, QNLI, RTE, STS-B)</a:t>
            </a:r>
            <a:r>
              <a:rPr lang="zh-CN" altLang="en-US" dirty="0"/>
              <a:t>，但是大部分任务上没有明显提升，甚至有下降。。。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076131-7694-45A9-A19D-5E1A5AE15CAB}"/>
              </a:ext>
            </a:extLst>
          </p:cNvPr>
          <p:cNvSpPr/>
          <p:nvPr/>
        </p:nvSpPr>
        <p:spPr>
          <a:xfrm>
            <a:off x="573284" y="3284574"/>
            <a:ext cx="7502129" cy="144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10C43A-48B0-4641-9D27-ED6F19C84DDB}"/>
              </a:ext>
            </a:extLst>
          </p:cNvPr>
          <p:cNvSpPr/>
          <p:nvPr/>
        </p:nvSpPr>
        <p:spPr>
          <a:xfrm>
            <a:off x="573283" y="3642522"/>
            <a:ext cx="7502129" cy="145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D76C68-2C2A-423D-9F84-80A496954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412" y="2662237"/>
            <a:ext cx="41338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LM-BFF: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900958C-A6E0-47D3-8ECB-A5CA64E365BC}"/>
              </a:ext>
            </a:extLst>
          </p:cNvPr>
          <p:cNvSpPr txBox="1"/>
          <p:nvPr/>
        </p:nvSpPr>
        <p:spPr>
          <a:xfrm>
            <a:off x="527447" y="1119538"/>
            <a:ext cx="10918031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PET</a:t>
            </a:r>
            <a:r>
              <a:rPr lang="zh-CN" altLang="en-US" dirty="0"/>
              <a:t>中的发现一样，</a:t>
            </a:r>
            <a:r>
              <a:rPr lang="en-US" altLang="zh-CN" dirty="0"/>
              <a:t>Prompt-based FT</a:t>
            </a:r>
            <a:r>
              <a:rPr lang="zh-CN" altLang="en-US" dirty="0"/>
              <a:t>相对传统</a:t>
            </a:r>
            <a:r>
              <a:rPr lang="en-US" altLang="zh-CN" dirty="0"/>
              <a:t>FT </a:t>
            </a:r>
            <a:r>
              <a:rPr lang="zh-CN" altLang="en-US" dirty="0"/>
              <a:t>的优势随着有标注数据量增加而减小。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由于</a:t>
            </a:r>
            <a:r>
              <a:rPr lang="en-US" altLang="zh-CN" dirty="0"/>
              <a:t>LM-BFF</a:t>
            </a:r>
            <a:r>
              <a:rPr lang="zh-CN" altLang="en-US" dirty="0"/>
              <a:t>需要通过</a:t>
            </a:r>
            <a:r>
              <a:rPr lang="en-US" altLang="zh-CN" dirty="0"/>
              <a:t>FT</a:t>
            </a:r>
            <a:r>
              <a:rPr lang="zh-CN" altLang="en-US" dirty="0"/>
              <a:t>选择最终</a:t>
            </a:r>
            <a:r>
              <a:rPr lang="en-US" altLang="zh-CN" dirty="0"/>
              <a:t>prompt</a:t>
            </a:r>
            <a:r>
              <a:rPr lang="zh-CN" altLang="en-US" dirty="0"/>
              <a:t>，算法开销会随数据量增加。因此</a:t>
            </a:r>
            <a:r>
              <a:rPr lang="en-US" altLang="zh-CN" dirty="0"/>
              <a:t>LM-BFF</a:t>
            </a:r>
            <a:r>
              <a:rPr lang="zh-CN" altLang="en-US" dirty="0"/>
              <a:t>和</a:t>
            </a:r>
            <a:r>
              <a:rPr lang="en-US" altLang="zh-CN" dirty="0"/>
              <a:t>GPT-3</a:t>
            </a:r>
            <a:r>
              <a:rPr lang="zh-CN" altLang="en-US" dirty="0"/>
              <a:t>一样不适用于有大量标注数据的场景。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A0AC08-30DD-4F22-AD83-D486085F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169" y="2445101"/>
            <a:ext cx="5681662" cy="39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2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P-tuning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5260507-54A1-423F-861E-C31FCC0B3BB6}"/>
              </a:ext>
            </a:extLst>
          </p:cNvPr>
          <p:cNvSpPr txBox="1"/>
          <p:nvPr/>
        </p:nvSpPr>
        <p:spPr>
          <a:xfrm>
            <a:off x="257102" y="6000980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2021</a:t>
            </a:r>
          </a:p>
          <a:p>
            <a:pPr algn="just"/>
            <a:r>
              <a:rPr lang="en-US" altLang="zh-CN" dirty="0"/>
              <a:t>Citation	33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B2E338-45CA-442F-80CA-4AF7DEE3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606204"/>
            <a:ext cx="10782300" cy="18954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CA461F-296C-4BDD-ADED-127FF4E9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12" y="3678801"/>
            <a:ext cx="68103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4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P-tuning: Motivation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76234CA-7128-433F-8280-B133C51A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39" y="3186113"/>
            <a:ext cx="5314739" cy="23098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902BFB-ED80-4C19-99DE-A2E49248D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47" y="3429000"/>
            <a:ext cx="5272157" cy="20669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303E896-F9BA-451B-BE69-9C3FF8BE8596}"/>
              </a:ext>
            </a:extLst>
          </p:cNvPr>
          <p:cNvSpPr txBox="1"/>
          <p:nvPr/>
        </p:nvSpPr>
        <p:spPr>
          <a:xfrm>
            <a:off x="527447" y="1119538"/>
            <a:ext cx="10918031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Manual/discrete prompts are sub-optimal and highly unstable.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现有工作认为</a:t>
            </a:r>
            <a:r>
              <a:rPr lang="en-US" altLang="zh-CN" dirty="0"/>
              <a:t>GPT(autoregressive LM)</a:t>
            </a:r>
            <a:r>
              <a:rPr lang="zh-CN" altLang="en-US" dirty="0"/>
              <a:t>在</a:t>
            </a:r>
            <a:r>
              <a:rPr lang="en-US" altLang="zh-CN" dirty="0"/>
              <a:t>NLU</a:t>
            </a:r>
            <a:r>
              <a:rPr lang="zh-CN" altLang="en-US" dirty="0"/>
              <a:t>任务上天然不如</a:t>
            </a:r>
            <a:r>
              <a:rPr lang="en-US" altLang="zh-CN" dirty="0"/>
              <a:t>BERT(Masked LM)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551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73" y="-371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Examples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C5C23B9-40FE-432C-9EAA-D0533BD5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19" y="1164360"/>
            <a:ext cx="7853362" cy="52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07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P-tuning: Overview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303E896-F9BA-451B-BE69-9C3FF8BE8596}"/>
              </a:ext>
            </a:extLst>
          </p:cNvPr>
          <p:cNvSpPr txBox="1"/>
          <p:nvPr/>
        </p:nvSpPr>
        <p:spPr>
          <a:xfrm>
            <a:off x="527447" y="1119538"/>
            <a:ext cx="10918031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Discrete prompt search</a:t>
            </a:r>
            <a:r>
              <a:rPr lang="zh-CN" altLang="en-US" dirty="0"/>
              <a:t>：不可导，需要特殊的方法优化，或自动搜索</a:t>
            </a:r>
            <a:r>
              <a:rPr lang="en-US" altLang="zh-CN" dirty="0"/>
              <a:t>(LM-BFF)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P-tuning</a:t>
            </a:r>
            <a:r>
              <a:rPr lang="zh-CN" altLang="en-US" dirty="0"/>
              <a:t>：直接用梯度下降优化</a:t>
            </a:r>
            <a:r>
              <a:rPr lang="en-US" altLang="zh-CN" dirty="0"/>
              <a:t>continuous prompts (</a:t>
            </a:r>
            <a:r>
              <a:rPr lang="zh-CN" altLang="en-US" dirty="0"/>
              <a:t>向量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821B46-0CD0-4EF5-83B1-F3767579B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4" y="3072176"/>
            <a:ext cx="10918032" cy="25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0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P-tuning: Technical Details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303E896-F9BA-451B-BE69-9C3FF8BE8596}"/>
              </a:ext>
            </a:extLst>
          </p:cNvPr>
          <p:cNvSpPr txBox="1"/>
          <p:nvPr/>
        </p:nvSpPr>
        <p:spPr>
          <a:xfrm>
            <a:off x="527447" y="1119538"/>
            <a:ext cx="1091803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Continuous prompts</a:t>
            </a:r>
            <a:r>
              <a:rPr lang="zh-CN" altLang="en-US" dirty="0"/>
              <a:t>经过</a:t>
            </a:r>
            <a:r>
              <a:rPr lang="en-US" altLang="zh-CN" dirty="0"/>
              <a:t>LSTM</a:t>
            </a:r>
            <a:r>
              <a:rPr lang="zh-CN" altLang="en-US" dirty="0"/>
              <a:t>后再输入</a:t>
            </a:r>
            <a:r>
              <a:rPr lang="en-US" altLang="zh-CN" dirty="0"/>
              <a:t>PLM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可以根据任务设计</a:t>
            </a:r>
            <a:r>
              <a:rPr lang="en-US" altLang="zh-CN" dirty="0"/>
              <a:t>anchor token (e.g., capital)</a:t>
            </a:r>
            <a:r>
              <a:rPr lang="zh-CN" altLang="en-US" dirty="0"/>
              <a:t>，</a:t>
            </a:r>
            <a:r>
              <a:rPr lang="en-US" altLang="zh-CN" dirty="0"/>
              <a:t>anchor token</a:t>
            </a:r>
            <a:r>
              <a:rPr lang="zh-CN" altLang="en-US" dirty="0"/>
              <a:t>对应</a:t>
            </a:r>
            <a:r>
              <a:rPr lang="en-US" altLang="zh-CN" dirty="0"/>
              <a:t>embedding</a:t>
            </a:r>
            <a:r>
              <a:rPr lang="zh-CN" altLang="en-US" dirty="0"/>
              <a:t>不更新。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821B46-0CD0-4EF5-83B1-F3767579B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2714625" y="3154169"/>
            <a:ext cx="6535341" cy="3058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77F4A-BD37-4193-B045-87207A359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47" y="3643312"/>
            <a:ext cx="2833688" cy="54467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67A033-99AA-4F2F-A778-50D21955FE5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361135" y="3915650"/>
            <a:ext cx="448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42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P-tuning: Results on Fact Retrieval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303E896-F9BA-451B-BE69-9C3FF8BE8596}"/>
              </a:ext>
            </a:extLst>
          </p:cNvPr>
          <p:cNvSpPr txBox="1"/>
          <p:nvPr/>
        </p:nvSpPr>
        <p:spPr>
          <a:xfrm>
            <a:off x="527447" y="1119538"/>
            <a:ext cx="10918031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除了</a:t>
            </a:r>
            <a:r>
              <a:rPr lang="en-US" altLang="zh-CN" dirty="0"/>
              <a:t>FT</a:t>
            </a:r>
            <a:r>
              <a:rPr lang="zh-CN" altLang="en-US" dirty="0"/>
              <a:t>和</a:t>
            </a:r>
            <a:r>
              <a:rPr lang="en-US" altLang="zh-CN" dirty="0"/>
              <a:t>MP+FT</a:t>
            </a:r>
            <a:r>
              <a:rPr lang="zh-CN" altLang="en-US" dirty="0"/>
              <a:t>，其他方法都不</a:t>
            </a:r>
            <a:r>
              <a:rPr lang="en-US" altLang="zh-CN" dirty="0"/>
              <a:t>fine-tune PLM.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对应</a:t>
            </a:r>
            <a:r>
              <a:rPr lang="en-US" altLang="zh-CN" dirty="0"/>
              <a:t>Discrete prompt</a:t>
            </a:r>
            <a:r>
              <a:rPr lang="zh-CN" altLang="en-US" dirty="0"/>
              <a:t>，自动搜索</a:t>
            </a:r>
            <a:r>
              <a:rPr lang="en-US" altLang="zh-CN" dirty="0"/>
              <a:t>(</a:t>
            </a:r>
            <a:r>
              <a:rPr lang="en-US" altLang="zh-CN" dirty="0" err="1"/>
              <a:t>AutoPrompt</a:t>
            </a:r>
            <a:r>
              <a:rPr lang="en-US" altLang="zh-CN" dirty="0"/>
              <a:t>, LPAQA)</a:t>
            </a:r>
            <a:r>
              <a:rPr lang="zh-CN" altLang="en-US" dirty="0"/>
              <a:t>优于</a:t>
            </a:r>
            <a:r>
              <a:rPr lang="en-US" altLang="zh-CN" dirty="0"/>
              <a:t>manual prompt (MP).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P-tuning(w/o PLM FT)</a:t>
            </a:r>
            <a:r>
              <a:rPr lang="zh-CN" altLang="en-US" dirty="0"/>
              <a:t>优于</a:t>
            </a:r>
            <a:r>
              <a:rPr lang="en-US" altLang="zh-CN" dirty="0"/>
              <a:t>discrete prompt search</a:t>
            </a:r>
            <a:r>
              <a:rPr lang="zh-CN" altLang="en-US" dirty="0"/>
              <a:t>，甚至优于</a:t>
            </a:r>
            <a:r>
              <a:rPr lang="en-US" altLang="zh-CN" dirty="0"/>
              <a:t>MP+FT</a:t>
            </a:r>
            <a:r>
              <a:rPr lang="zh-CN" altLang="en-US" dirty="0"/>
              <a:t>和</a:t>
            </a:r>
            <a:r>
              <a:rPr lang="en-US" altLang="zh-CN" dirty="0"/>
              <a:t>FT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8A7EF8-B4C1-49F1-A938-BCFBD7F54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1" b="23735"/>
          <a:stretch/>
        </p:blipFill>
        <p:spPr>
          <a:xfrm>
            <a:off x="4997596" y="2840038"/>
            <a:ext cx="6580041" cy="28984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72B0E4-BB2F-4701-A239-41E632273438}"/>
              </a:ext>
            </a:extLst>
          </p:cNvPr>
          <p:cNvSpPr txBox="1"/>
          <p:nvPr/>
        </p:nvSpPr>
        <p:spPr>
          <a:xfrm>
            <a:off x="527448" y="2924940"/>
            <a:ext cx="4499646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FT: Fine-tuning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MP:</a:t>
            </a:r>
            <a:r>
              <a:rPr lang="zh-CN" altLang="en-US" sz="1400" dirty="0"/>
              <a:t> </a:t>
            </a:r>
            <a:r>
              <a:rPr lang="en-US" altLang="zh-CN" sz="1400" dirty="0"/>
              <a:t>Manual prompt w/o FT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MP+FT: Manual prompt w/ FT (</a:t>
            </a:r>
            <a:r>
              <a:rPr lang="zh-CN" altLang="en-US" sz="1400" dirty="0"/>
              <a:t>基础版</a:t>
            </a:r>
            <a:r>
              <a:rPr lang="en-US" altLang="zh-CN" sz="1400" dirty="0"/>
              <a:t>PET)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P-tuning:</a:t>
            </a:r>
            <a:r>
              <a:rPr lang="zh-CN" altLang="en-US" sz="1400" dirty="0"/>
              <a:t> </a:t>
            </a:r>
            <a:r>
              <a:rPr lang="en-US" altLang="zh-CN" sz="1400" dirty="0"/>
              <a:t>Fine-tune</a:t>
            </a:r>
            <a:r>
              <a:rPr lang="zh-CN" altLang="en-US" sz="1400" dirty="0"/>
              <a:t> </a:t>
            </a:r>
            <a:r>
              <a:rPr lang="en-US" altLang="zh-CN" sz="1400" dirty="0"/>
              <a:t>soft</a:t>
            </a:r>
            <a:r>
              <a:rPr lang="zh-CN" altLang="en-US" sz="1400" dirty="0"/>
              <a:t> </a:t>
            </a:r>
            <a:r>
              <a:rPr lang="en-US" altLang="zh-CN" sz="1400" dirty="0"/>
              <a:t>prompts,</a:t>
            </a:r>
            <a:r>
              <a:rPr lang="zh-CN" altLang="en-US" sz="1400" dirty="0"/>
              <a:t> </a:t>
            </a:r>
            <a:r>
              <a:rPr lang="en-US" altLang="zh-CN" sz="1400" dirty="0"/>
              <a:t>w/o</a:t>
            </a:r>
            <a:r>
              <a:rPr lang="zh-CN" altLang="en-US" sz="1400" dirty="0"/>
              <a:t> </a:t>
            </a:r>
            <a:r>
              <a:rPr lang="en-US" altLang="zh-CN" sz="1400" dirty="0"/>
              <a:t>FT</a:t>
            </a:r>
            <a:r>
              <a:rPr lang="zh-CN" altLang="en-US" sz="1400" dirty="0"/>
              <a:t> </a:t>
            </a:r>
            <a:r>
              <a:rPr lang="en-US" altLang="zh-CN" sz="1400" dirty="0"/>
              <a:t>PLM</a:t>
            </a:r>
          </a:p>
        </p:txBody>
      </p:sp>
    </p:spTree>
    <p:extLst>
      <p:ext uri="{BB962C8B-B14F-4D97-AF65-F5344CB8AC3E}">
        <p14:creationId xmlns:p14="http://schemas.microsoft.com/office/powerpoint/2010/main" val="2430103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P-tuning: Results on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SuperGLUE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full set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303E896-F9BA-451B-BE69-9C3FF8BE8596}"/>
              </a:ext>
            </a:extLst>
          </p:cNvPr>
          <p:cNvSpPr txBox="1"/>
          <p:nvPr/>
        </p:nvSpPr>
        <p:spPr>
          <a:xfrm>
            <a:off x="447080" y="1440442"/>
            <a:ext cx="4002121" cy="410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P-tuning</a:t>
            </a:r>
            <a:r>
              <a:rPr lang="zh-CN" altLang="en-US" sz="1600" dirty="0"/>
              <a:t>此时有更新</a:t>
            </a:r>
            <a:r>
              <a:rPr lang="en-US" altLang="zh-CN" sz="1600" dirty="0"/>
              <a:t>PLM</a:t>
            </a:r>
            <a:r>
              <a:rPr lang="zh-CN" altLang="en-US" sz="1600" dirty="0"/>
              <a:t>参数。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传统</a:t>
            </a:r>
            <a:r>
              <a:rPr lang="en-US" altLang="zh-CN" sz="1600" dirty="0"/>
              <a:t>FT</a:t>
            </a:r>
            <a:r>
              <a:rPr lang="zh-CN" altLang="en-US" sz="1600" dirty="0"/>
              <a:t>模式下，同等大小</a:t>
            </a:r>
            <a:r>
              <a:rPr lang="en-US" altLang="zh-CN" sz="1600" dirty="0"/>
              <a:t>GPT</a:t>
            </a:r>
            <a:r>
              <a:rPr lang="zh-CN" altLang="en-US" sz="1600" dirty="0"/>
              <a:t>不如</a:t>
            </a:r>
            <a:r>
              <a:rPr lang="en-US" altLang="zh-CN" sz="1600" dirty="0"/>
              <a:t>BERT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不像</a:t>
            </a:r>
            <a:r>
              <a:rPr lang="en-US" altLang="zh-CN" sz="1600" dirty="0"/>
              <a:t>175B</a:t>
            </a:r>
            <a:r>
              <a:rPr lang="zh-CN" altLang="en-US" sz="1600" dirty="0"/>
              <a:t>的</a:t>
            </a:r>
            <a:r>
              <a:rPr lang="en-US" altLang="zh-CN" sz="1600" dirty="0"/>
              <a:t>GPT-3</a:t>
            </a:r>
            <a:r>
              <a:rPr lang="zh-CN" altLang="en-US" sz="1600" dirty="0"/>
              <a:t>，</a:t>
            </a:r>
            <a:r>
              <a:rPr lang="en-US" altLang="zh-CN" sz="1600" dirty="0"/>
              <a:t>100~300M</a:t>
            </a:r>
            <a:r>
              <a:rPr lang="zh-CN" altLang="en-US" sz="1600" dirty="0"/>
              <a:t>参数级别的</a:t>
            </a:r>
            <a:r>
              <a:rPr lang="en-US" altLang="zh-CN" sz="1600" dirty="0"/>
              <a:t>GPT</a:t>
            </a:r>
            <a:r>
              <a:rPr lang="zh-CN" altLang="en-US" sz="1600" dirty="0"/>
              <a:t>和</a:t>
            </a:r>
            <a:r>
              <a:rPr lang="en-US" altLang="zh-CN" sz="1600" dirty="0"/>
              <a:t>BERT</a:t>
            </a:r>
            <a:r>
              <a:rPr lang="zh-CN" altLang="en-US" sz="1600" dirty="0"/>
              <a:t>，</a:t>
            </a:r>
            <a:r>
              <a:rPr lang="en-US" altLang="zh-CN" sz="1600" dirty="0"/>
              <a:t>prompt-based zero-shot</a:t>
            </a:r>
            <a:r>
              <a:rPr lang="zh-CN" altLang="en-US" sz="1600" dirty="0"/>
              <a:t>能力都很差。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对于</a:t>
            </a:r>
            <a:r>
              <a:rPr lang="en-US" altLang="zh-CN" sz="1600" dirty="0"/>
              <a:t>GPT</a:t>
            </a:r>
            <a:r>
              <a:rPr lang="zh-CN" altLang="en-US" sz="1600" dirty="0"/>
              <a:t>和</a:t>
            </a:r>
            <a:r>
              <a:rPr lang="en-US" altLang="zh-CN" sz="1600" dirty="0"/>
              <a:t>BERT</a:t>
            </a:r>
            <a:r>
              <a:rPr lang="zh-CN" altLang="en-US" sz="1600" dirty="0"/>
              <a:t>，</a:t>
            </a:r>
            <a:r>
              <a:rPr lang="en-US" altLang="zh-CN" sz="1600" dirty="0"/>
              <a:t>MP fine-tuning</a:t>
            </a:r>
            <a:r>
              <a:rPr lang="zh-CN" altLang="en-US" sz="1600" dirty="0"/>
              <a:t>和</a:t>
            </a:r>
            <a:r>
              <a:rPr lang="en-US" altLang="zh-CN" sz="1600" dirty="0"/>
              <a:t>P-tuning</a:t>
            </a:r>
            <a:r>
              <a:rPr lang="zh-CN" altLang="en-US" sz="1600" dirty="0"/>
              <a:t>都优于传统</a:t>
            </a:r>
            <a:r>
              <a:rPr lang="en-US" altLang="zh-CN" sz="1600" dirty="0"/>
              <a:t>Fine-tuning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P-tuning</a:t>
            </a:r>
            <a:r>
              <a:rPr lang="zh-CN" altLang="en-US" sz="1600" dirty="0"/>
              <a:t>略微优于</a:t>
            </a:r>
            <a:r>
              <a:rPr lang="en-US" altLang="zh-CN" sz="1600" dirty="0"/>
              <a:t>MP fine-tuning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和</a:t>
            </a:r>
            <a:r>
              <a:rPr lang="en-US" altLang="zh-CN" sz="1600" dirty="0"/>
              <a:t>PET</a:t>
            </a:r>
            <a:r>
              <a:rPr lang="zh-CN" altLang="en-US" sz="1600" dirty="0"/>
              <a:t>，</a:t>
            </a:r>
            <a:r>
              <a:rPr lang="en-US" altLang="zh-CN" sz="1600" dirty="0"/>
              <a:t>LM-BFF</a:t>
            </a:r>
            <a:r>
              <a:rPr lang="zh-CN" altLang="en-US" sz="1600" dirty="0"/>
              <a:t>只关注</a:t>
            </a:r>
            <a:r>
              <a:rPr lang="en-US" altLang="zh-CN" sz="1600" dirty="0"/>
              <a:t>few-shot</a:t>
            </a:r>
            <a:r>
              <a:rPr lang="zh-CN" altLang="en-US" sz="1600" dirty="0"/>
              <a:t>不同，</a:t>
            </a:r>
            <a:r>
              <a:rPr lang="en-US" altLang="zh-CN" sz="1600" dirty="0"/>
              <a:t>P-tuning</a:t>
            </a:r>
            <a:r>
              <a:rPr lang="zh-CN" altLang="en-US" sz="1600" dirty="0"/>
              <a:t>在</a:t>
            </a:r>
            <a:r>
              <a:rPr lang="en-US" altLang="zh-CN" sz="1600" dirty="0"/>
              <a:t>full set</a:t>
            </a:r>
            <a:r>
              <a:rPr lang="zh-CN" altLang="en-US" sz="1600" dirty="0"/>
              <a:t>情况下也有提升。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82079E-867E-454E-9E44-E71276F1D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201" y="1418815"/>
            <a:ext cx="7577137" cy="23383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DBCA84-5461-4C74-80BA-C46CA6F7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01" y="4033180"/>
            <a:ext cx="7396162" cy="22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P-tuning: Results on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SuperGLUE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few-shot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303E896-F9BA-451B-BE69-9C3FF8BE8596}"/>
              </a:ext>
            </a:extLst>
          </p:cNvPr>
          <p:cNvSpPr txBox="1"/>
          <p:nvPr/>
        </p:nvSpPr>
        <p:spPr>
          <a:xfrm>
            <a:off x="447080" y="967191"/>
            <a:ext cx="10925770" cy="11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第一个</a:t>
            </a:r>
            <a:r>
              <a:rPr lang="en-US" altLang="zh-CN" sz="1600" dirty="0"/>
              <a:t>block</a:t>
            </a:r>
            <a:r>
              <a:rPr lang="zh-CN" altLang="en-US" sz="1600" dirty="0"/>
              <a:t>中</a:t>
            </a:r>
            <a:r>
              <a:rPr lang="en-US" altLang="zh-CN" sz="1600" dirty="0"/>
              <a:t>PET</a:t>
            </a:r>
            <a:r>
              <a:rPr lang="zh-CN" altLang="en-US" sz="1600" dirty="0"/>
              <a:t>没有用</a:t>
            </a:r>
            <a:r>
              <a:rPr lang="en-US" altLang="zh-CN" sz="1600" dirty="0"/>
              <a:t>self-training, KD, ensemble</a:t>
            </a:r>
            <a:r>
              <a:rPr lang="zh-CN" altLang="en-US" sz="1600" dirty="0"/>
              <a:t>，只用了</a:t>
            </a:r>
            <a:r>
              <a:rPr lang="en-US" altLang="zh-CN" sz="1600" dirty="0"/>
              <a:t>PET</a:t>
            </a:r>
            <a:r>
              <a:rPr lang="zh-CN" altLang="en-US" sz="1600" dirty="0"/>
              <a:t>的</a:t>
            </a:r>
            <a:r>
              <a:rPr lang="en-US" altLang="zh-CN" sz="1600" dirty="0"/>
              <a:t>manual prompt (w/ PLM FT)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P-tuning</a:t>
            </a:r>
            <a:r>
              <a:rPr lang="zh-CN" altLang="en-US" sz="1600" dirty="0"/>
              <a:t>和</a:t>
            </a:r>
            <a:r>
              <a:rPr lang="en-US" altLang="zh-CN" sz="1600" dirty="0"/>
              <a:t>PET</a:t>
            </a:r>
            <a:r>
              <a:rPr lang="zh-CN" altLang="en-US" sz="1600" dirty="0"/>
              <a:t>用同样的</a:t>
            </a:r>
            <a:r>
              <a:rPr lang="en-US" altLang="zh-CN" sz="1600" dirty="0"/>
              <a:t>PLM: ALBERT-xxlarge-v2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P-tuning</a:t>
            </a:r>
            <a:r>
              <a:rPr lang="zh-CN" altLang="en-US" sz="1600" dirty="0"/>
              <a:t>优于</a:t>
            </a:r>
            <a:r>
              <a:rPr lang="en-US" altLang="zh-CN" sz="1600" dirty="0"/>
              <a:t>PET</a:t>
            </a:r>
            <a:r>
              <a:rPr lang="zh-CN" altLang="en-US" sz="1600" dirty="0"/>
              <a:t>的</a:t>
            </a:r>
            <a:r>
              <a:rPr lang="en-US" altLang="zh-CN" sz="1600" dirty="0"/>
              <a:t>best prompt</a:t>
            </a:r>
            <a:r>
              <a:rPr lang="zh-CN" altLang="en-US" sz="1600" dirty="0"/>
              <a:t>，也优于</a:t>
            </a:r>
            <a:r>
              <a:rPr lang="en-US" altLang="zh-CN" sz="1600" dirty="0"/>
              <a:t>GPT-3</a:t>
            </a:r>
            <a:r>
              <a:rPr lang="zh-CN" altLang="en-US" sz="1600" dirty="0"/>
              <a:t>的</a:t>
            </a:r>
            <a:r>
              <a:rPr lang="en-US" altLang="zh-CN" sz="1600" dirty="0"/>
              <a:t>in-context learning</a:t>
            </a:r>
            <a:r>
              <a:rPr lang="zh-CN" altLang="en-US" sz="1600" dirty="0"/>
              <a:t>，和用了额外</a:t>
            </a:r>
            <a:r>
              <a:rPr lang="en-US" altLang="zh-CN" sz="1600" dirty="0"/>
              <a:t>technique</a:t>
            </a:r>
            <a:r>
              <a:rPr lang="zh-CN" altLang="en-US" sz="1600" dirty="0"/>
              <a:t>的</a:t>
            </a:r>
            <a:r>
              <a:rPr lang="en-US" altLang="zh-CN" sz="1600" dirty="0"/>
              <a:t>PET</a:t>
            </a:r>
            <a:r>
              <a:rPr lang="zh-CN" altLang="en-US" sz="1600" dirty="0"/>
              <a:t>差不多。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85EC3A-A162-4A8B-9908-DE3F7DEB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0" y="2947987"/>
            <a:ext cx="102298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6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Prefix-tuning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5260507-54A1-423F-861E-C31FCC0B3BB6}"/>
              </a:ext>
            </a:extLst>
          </p:cNvPr>
          <p:cNvSpPr txBox="1"/>
          <p:nvPr/>
        </p:nvSpPr>
        <p:spPr>
          <a:xfrm>
            <a:off x="257102" y="6000980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ACL 2021</a:t>
            </a:r>
          </a:p>
          <a:p>
            <a:pPr algn="just"/>
            <a:r>
              <a:rPr lang="en-US" altLang="zh-CN" dirty="0"/>
              <a:t>Citation	76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A1BF1B-6E96-4AC5-82E9-C4FA8276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228850"/>
            <a:ext cx="93154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31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102" y="-269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Prefix-tuning: Motivation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E6DA5A0E-1D18-49D0-B174-DCFE0985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2071483"/>
            <a:ext cx="8058150" cy="40083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96F3BF-AA7B-4B5D-9CBB-79E70C2E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384325"/>
            <a:ext cx="3750336" cy="16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34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102" y="-269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Prefix-tuning: Method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AA5436B-B348-4DBE-8001-7874541A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874231"/>
            <a:ext cx="9677400" cy="35066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9CAD32-F022-413E-A549-AF6272875FB9}"/>
              </a:ext>
            </a:extLst>
          </p:cNvPr>
          <p:cNvSpPr txBox="1"/>
          <p:nvPr/>
        </p:nvSpPr>
        <p:spPr>
          <a:xfrm>
            <a:off x="447080" y="967191"/>
            <a:ext cx="1092577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PLM</a:t>
            </a:r>
            <a:r>
              <a:rPr lang="zh-CN" altLang="en-US" dirty="0"/>
              <a:t>每个</a:t>
            </a:r>
            <a:r>
              <a:rPr lang="en-US" altLang="zh-CN" dirty="0"/>
              <a:t>hidden layer</a:t>
            </a:r>
            <a:r>
              <a:rPr lang="zh-CN" altLang="en-US" dirty="0"/>
              <a:t>输出的前端都加</a:t>
            </a:r>
            <a:r>
              <a:rPr lang="en-US" altLang="zh-CN" dirty="0"/>
              <a:t>prefix (continuous prompts)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Prompts</a:t>
            </a:r>
            <a:r>
              <a:rPr lang="zh-CN" altLang="en-US" dirty="0"/>
              <a:t>可用梯度下降直接更新，</a:t>
            </a:r>
            <a:r>
              <a:rPr lang="en-US" altLang="zh-CN" dirty="0"/>
              <a:t>PLM</a:t>
            </a:r>
            <a:r>
              <a:rPr lang="zh-CN" altLang="en-US" dirty="0"/>
              <a:t>相关参数</a:t>
            </a:r>
            <a:r>
              <a:rPr lang="en-US" altLang="zh-CN" dirty="0"/>
              <a:t>freeze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对于</a:t>
            </a:r>
            <a:r>
              <a:rPr lang="en-US" altLang="zh-CN" dirty="0"/>
              <a:t>autoregressive PLM</a:t>
            </a:r>
            <a:r>
              <a:rPr lang="zh-CN" altLang="en-US" dirty="0"/>
              <a:t>和基于</a:t>
            </a:r>
            <a:r>
              <a:rPr lang="en-US" altLang="zh-CN" dirty="0" err="1"/>
              <a:t>EncDec</a:t>
            </a:r>
            <a:r>
              <a:rPr lang="zh-CN" altLang="en-US" dirty="0"/>
              <a:t>的</a:t>
            </a:r>
            <a:r>
              <a:rPr lang="en-US" altLang="zh-CN" dirty="0"/>
              <a:t>PLM</a:t>
            </a:r>
            <a:r>
              <a:rPr lang="zh-CN" altLang="en-US" dirty="0"/>
              <a:t>，加</a:t>
            </a:r>
            <a:r>
              <a:rPr lang="en-US" altLang="zh-CN" dirty="0"/>
              <a:t>prefix</a:t>
            </a:r>
            <a:r>
              <a:rPr lang="zh-CN" altLang="en-US" dirty="0"/>
              <a:t>方式不同。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1414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102" y="-269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Prefix-tuning: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47D369E-05E8-45EE-A86E-3B968AE20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303" y="1136434"/>
            <a:ext cx="6976783" cy="20922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3C2FA-1501-4E3D-998E-D5DFA5E1C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097" y="4071176"/>
            <a:ext cx="7097548" cy="20922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ACFCF43-CC5C-4458-A7BF-733463E923F4}"/>
              </a:ext>
            </a:extLst>
          </p:cNvPr>
          <p:cNvSpPr txBox="1"/>
          <p:nvPr/>
        </p:nvSpPr>
        <p:spPr>
          <a:xfrm>
            <a:off x="4678528" y="3280622"/>
            <a:ext cx="28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Table-to-text Generation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7302C2-293A-4DC3-9710-EB899025B457}"/>
              </a:ext>
            </a:extLst>
          </p:cNvPr>
          <p:cNvSpPr txBox="1"/>
          <p:nvPr/>
        </p:nvSpPr>
        <p:spPr>
          <a:xfrm>
            <a:off x="4998211" y="621536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Summarization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16A5A2-39B7-4AC1-9277-5CC87E8C47BE}"/>
              </a:ext>
            </a:extLst>
          </p:cNvPr>
          <p:cNvSpPr txBox="1"/>
          <p:nvPr/>
        </p:nvSpPr>
        <p:spPr>
          <a:xfrm>
            <a:off x="794411" y="1817878"/>
            <a:ext cx="1569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GPT-2-large: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1.5B params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69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102" y="-269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Prefix-tuning: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2348448-BC03-49AB-AC5F-FEEFFC11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1" y="3620363"/>
            <a:ext cx="6215418" cy="20996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2F20E8-820C-418A-ABD9-EFC0D3C67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054" y="3716538"/>
            <a:ext cx="4611996" cy="19072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910243-2C6E-45D3-8950-92C5BBACE146}"/>
              </a:ext>
            </a:extLst>
          </p:cNvPr>
          <p:cNvSpPr txBox="1"/>
          <p:nvPr/>
        </p:nvSpPr>
        <p:spPr>
          <a:xfrm>
            <a:off x="447080" y="967191"/>
            <a:ext cx="10925770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Prompt</a:t>
            </a:r>
            <a:r>
              <a:rPr lang="zh-CN" altLang="en-US" dirty="0"/>
              <a:t>的参数量不能太小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Prefix</a:t>
            </a:r>
            <a:r>
              <a:rPr lang="zh-CN" altLang="en-US" dirty="0"/>
              <a:t>长度太短时，效果下降很大。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Prompt</a:t>
            </a:r>
            <a:r>
              <a:rPr lang="zh-CN" altLang="en-US" dirty="0"/>
              <a:t>只加在</a:t>
            </a:r>
            <a:r>
              <a:rPr lang="en-US" altLang="zh-CN" dirty="0"/>
              <a:t>Embedding</a:t>
            </a:r>
            <a:r>
              <a:rPr lang="zh-CN" altLang="en-US" dirty="0"/>
              <a:t>层时，效果下降很大。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048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Considerations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CA58AF-481F-4409-AC4F-9EEB1CCDE837}"/>
              </a:ext>
            </a:extLst>
          </p:cNvPr>
          <p:cNvSpPr/>
          <p:nvPr/>
        </p:nvSpPr>
        <p:spPr>
          <a:xfrm>
            <a:off x="4962525" y="3443793"/>
            <a:ext cx="2266950" cy="8477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PLM</a:t>
            </a:r>
            <a:endParaRPr lang="zh-CN" altLang="en-US" sz="28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A549EE5-659F-43F7-8F95-88B7A98E0B34}"/>
              </a:ext>
            </a:extLst>
          </p:cNvPr>
          <p:cNvSpPr/>
          <p:nvPr/>
        </p:nvSpPr>
        <p:spPr>
          <a:xfrm>
            <a:off x="4978177" y="5371911"/>
            <a:ext cx="2232248" cy="288032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Template Generation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563EB7-8715-4A66-9224-FC1927B6D789}"/>
              </a:ext>
            </a:extLst>
          </p:cNvPr>
          <p:cNvSpPr/>
          <p:nvPr/>
        </p:nvSpPr>
        <p:spPr>
          <a:xfrm>
            <a:off x="4954030" y="2181893"/>
            <a:ext cx="2232248" cy="288032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Label Mapping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TextBox 160">
            <a:extLst>
              <a:ext uri="{FF2B5EF4-FFF2-40B4-BE49-F238E27FC236}">
                <a16:creationId xmlns:a16="http://schemas.microsoft.com/office/drawing/2014/main" id="{0C292929-E6EE-42AB-8657-280BA320AE22}"/>
              </a:ext>
            </a:extLst>
          </p:cNvPr>
          <p:cNvSpPr txBox="1"/>
          <p:nvPr/>
        </p:nvSpPr>
        <p:spPr>
          <a:xfrm>
            <a:off x="5298769" y="6053028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I love this movie.</a:t>
            </a:r>
            <a:endParaRPr lang="zh-CN" altLang="en-US" sz="1400" b="1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44344EB-89E1-4447-A76C-0217AE741162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111652" y="5781694"/>
            <a:ext cx="0" cy="2713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CFFFB0F-897D-44F2-8EAE-322B4BCA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35" y="4695617"/>
            <a:ext cx="2151633" cy="321978"/>
          </a:xfrm>
          <a:prstGeom prst="rect">
            <a:avLst/>
          </a:prstGeom>
        </p:spPr>
      </p:pic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A6BBB94B-EA56-4E52-8D7D-5C7AEA0F3F9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111652" y="5017595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4105C84-899B-4DC7-80FE-4C19309B1739}"/>
              </a:ext>
            </a:extLst>
          </p:cNvPr>
          <p:cNvCxnSpPr>
            <a:cxnSpLocks/>
          </p:cNvCxnSpPr>
          <p:nvPr/>
        </p:nvCxnSpPr>
        <p:spPr>
          <a:xfrm flipV="1">
            <a:off x="6092602" y="4341320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60">
            <a:extLst>
              <a:ext uri="{FF2B5EF4-FFF2-40B4-BE49-F238E27FC236}">
                <a16:creationId xmlns:a16="http://schemas.microsoft.com/office/drawing/2014/main" id="{F15CD0A6-AA16-4FCF-961D-6079C6777C04}"/>
              </a:ext>
            </a:extLst>
          </p:cNvPr>
          <p:cNvSpPr txBox="1"/>
          <p:nvPr/>
        </p:nvSpPr>
        <p:spPr>
          <a:xfrm>
            <a:off x="5781459" y="282619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great</a:t>
            </a:r>
            <a:endParaRPr lang="zh-CN" altLang="en-US" sz="1400" b="1" dirty="0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4B1ACBE-5D0E-4A3E-8ECC-D9AA9A88C26A}"/>
              </a:ext>
            </a:extLst>
          </p:cNvPr>
          <p:cNvCxnSpPr>
            <a:cxnSpLocks/>
          </p:cNvCxnSpPr>
          <p:nvPr/>
        </p:nvCxnSpPr>
        <p:spPr>
          <a:xfrm flipV="1">
            <a:off x="6092602" y="3174002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875C9836-7193-4BC8-98A9-1021258E260C}"/>
              </a:ext>
            </a:extLst>
          </p:cNvPr>
          <p:cNvCxnSpPr>
            <a:cxnSpLocks/>
          </p:cNvCxnSpPr>
          <p:nvPr/>
        </p:nvCxnSpPr>
        <p:spPr>
          <a:xfrm flipV="1">
            <a:off x="6070154" y="2585992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60">
            <a:extLst>
              <a:ext uri="{FF2B5EF4-FFF2-40B4-BE49-F238E27FC236}">
                <a16:creationId xmlns:a16="http://schemas.microsoft.com/office/drawing/2014/main" id="{CF76BD70-5000-40B0-AFD8-5917BFA7FCDC}"/>
              </a:ext>
            </a:extLst>
          </p:cNvPr>
          <p:cNvSpPr txBox="1"/>
          <p:nvPr/>
        </p:nvSpPr>
        <p:spPr>
          <a:xfrm>
            <a:off x="5826337" y="158056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y=1</a:t>
            </a:r>
            <a:endParaRPr lang="zh-CN" altLang="en-US" sz="1400" b="1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5BA21C08-24B9-4789-BFAF-602DEEB6669B}"/>
              </a:ext>
            </a:extLst>
          </p:cNvPr>
          <p:cNvCxnSpPr>
            <a:cxnSpLocks/>
          </p:cNvCxnSpPr>
          <p:nvPr/>
        </p:nvCxnSpPr>
        <p:spPr>
          <a:xfrm flipV="1">
            <a:off x="6070154" y="1888339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29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Tuning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5260507-54A1-423F-861E-C31FCC0B3BB6}"/>
              </a:ext>
            </a:extLst>
          </p:cNvPr>
          <p:cNvSpPr txBox="1"/>
          <p:nvPr/>
        </p:nvSpPr>
        <p:spPr>
          <a:xfrm>
            <a:off x="257102" y="6000980"/>
            <a:ext cx="1552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EMNLP 2021</a:t>
            </a:r>
          </a:p>
          <a:p>
            <a:pPr algn="just"/>
            <a:r>
              <a:rPr lang="en-US" altLang="zh-CN" dirty="0"/>
              <a:t>Citation	39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93766A-88B7-4010-9BA5-E41D7457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6" y="2193554"/>
            <a:ext cx="10048868" cy="24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73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Tuning: Setup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87596B2-D778-4729-9481-AB94F0F6F361}"/>
              </a:ext>
            </a:extLst>
          </p:cNvPr>
          <p:cNvSpPr txBox="1"/>
          <p:nvPr/>
        </p:nvSpPr>
        <p:spPr>
          <a:xfrm>
            <a:off x="447080" y="967191"/>
            <a:ext cx="10925770" cy="170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Prefix-tuning</a:t>
            </a:r>
            <a:r>
              <a:rPr lang="zh-CN" altLang="en-US" dirty="0"/>
              <a:t>一样，</a:t>
            </a:r>
            <a:r>
              <a:rPr lang="en-US" altLang="zh-CN" dirty="0"/>
              <a:t>continuous prompt + frozen PLM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Prepend prompt to input (prefix)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比</a:t>
            </a:r>
            <a:r>
              <a:rPr lang="en-US" altLang="zh-CN" dirty="0"/>
              <a:t>prefix-tuning</a:t>
            </a:r>
            <a:r>
              <a:rPr lang="zh-CN" altLang="en-US" dirty="0"/>
              <a:t>更大的模型，</a:t>
            </a:r>
            <a:r>
              <a:rPr lang="en-US" altLang="zh-CN" dirty="0"/>
              <a:t>from GPT-2-large(1.5B) to T5(11B)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Continuous prompt</a:t>
            </a:r>
            <a:r>
              <a:rPr lang="zh-CN" altLang="en-US" dirty="0"/>
              <a:t>只加在</a:t>
            </a:r>
            <a:r>
              <a:rPr lang="en-US" altLang="zh-CN" dirty="0"/>
              <a:t>embedding</a:t>
            </a:r>
            <a:r>
              <a:rPr lang="zh-CN" altLang="en-US" dirty="0"/>
              <a:t>层，比</a:t>
            </a:r>
            <a:r>
              <a:rPr lang="en-US" altLang="zh-CN" dirty="0"/>
              <a:t>prefix-tuning</a:t>
            </a:r>
            <a:r>
              <a:rPr lang="zh-CN" altLang="en-US" dirty="0"/>
              <a:t>参数量更少。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F38DBD-6C3E-4E19-8D86-E20152BC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302" y="2696246"/>
            <a:ext cx="7015162" cy="35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48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Tuning: Findings &amp; Strengths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87596B2-D778-4729-9481-AB94F0F6F361}"/>
              </a:ext>
            </a:extLst>
          </p:cNvPr>
          <p:cNvSpPr txBox="1"/>
          <p:nvPr/>
        </p:nvSpPr>
        <p:spPr>
          <a:xfrm>
            <a:off x="447080" y="967191"/>
            <a:ext cx="10925770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对于小型</a:t>
            </a:r>
            <a:r>
              <a:rPr lang="en-US" altLang="zh-CN" dirty="0"/>
              <a:t>PLM</a:t>
            </a:r>
            <a:r>
              <a:rPr lang="zh-CN" altLang="en-US" dirty="0"/>
              <a:t>，</a:t>
            </a:r>
            <a:r>
              <a:rPr lang="en-US" altLang="zh-CN" dirty="0"/>
              <a:t>prompt tuning</a:t>
            </a:r>
            <a:r>
              <a:rPr lang="zh-CN" altLang="en-US" dirty="0"/>
              <a:t>不如传统</a:t>
            </a:r>
            <a:r>
              <a:rPr lang="en-US" altLang="zh-CN" dirty="0"/>
              <a:t>fine-tuning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但是差距随着</a:t>
            </a:r>
            <a:r>
              <a:rPr lang="en-US" altLang="zh-CN" dirty="0"/>
              <a:t>PLM</a:t>
            </a:r>
            <a:r>
              <a:rPr lang="zh-CN" altLang="en-US" dirty="0"/>
              <a:t>参数量的增加而缩小。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32EE30-837D-45E4-BF55-BDA02D5C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90" y="2935627"/>
            <a:ext cx="3609975" cy="30822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CBC966-93F7-4DD4-943F-F6B85566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3429000"/>
            <a:ext cx="4857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66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Tuning: Findings &amp; Strengths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87596B2-D778-4729-9481-AB94F0F6F361}"/>
              </a:ext>
            </a:extLst>
          </p:cNvPr>
          <p:cNvSpPr txBox="1"/>
          <p:nvPr/>
        </p:nvSpPr>
        <p:spPr>
          <a:xfrm>
            <a:off x="447080" y="967191"/>
            <a:ext cx="1092577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对于小型</a:t>
            </a:r>
            <a:r>
              <a:rPr lang="en-US" altLang="zh-CN" dirty="0"/>
              <a:t>PLM</a:t>
            </a:r>
            <a:r>
              <a:rPr lang="zh-CN" altLang="en-US" dirty="0"/>
              <a:t>，</a:t>
            </a:r>
            <a:r>
              <a:rPr lang="en-US" altLang="zh-CN" dirty="0"/>
              <a:t>prompt tuning</a:t>
            </a:r>
            <a:r>
              <a:rPr lang="zh-CN" altLang="en-US" dirty="0"/>
              <a:t>不如传统</a:t>
            </a:r>
            <a:r>
              <a:rPr lang="en-US" altLang="zh-CN" dirty="0"/>
              <a:t>fine-tuning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但是差距随着</a:t>
            </a:r>
            <a:r>
              <a:rPr lang="en-US" altLang="zh-CN" dirty="0"/>
              <a:t>PLM</a:t>
            </a:r>
            <a:r>
              <a:rPr lang="zh-CN" altLang="en-US" dirty="0"/>
              <a:t>参数量的增加而缩小。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更大规模的</a:t>
            </a:r>
            <a:r>
              <a:rPr lang="en-US" altLang="zh-CN" dirty="0"/>
              <a:t>PLM</a:t>
            </a:r>
            <a:r>
              <a:rPr lang="zh-CN" altLang="en-US" dirty="0"/>
              <a:t>对</a:t>
            </a:r>
            <a:r>
              <a:rPr lang="en-US" altLang="zh-CN" dirty="0"/>
              <a:t>prompt length, </a:t>
            </a:r>
            <a:r>
              <a:rPr lang="zh-CN" altLang="en-US" dirty="0"/>
              <a:t>初始化方式，预训练方式等因素也更加鲁棒。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EFA2FE-93A5-4F91-A169-A5F22341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2254723"/>
            <a:ext cx="5981700" cy="446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Tuning: Findings &amp; Strengths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87596B2-D778-4729-9481-AB94F0F6F361}"/>
              </a:ext>
            </a:extLst>
          </p:cNvPr>
          <p:cNvSpPr txBox="1"/>
          <p:nvPr/>
        </p:nvSpPr>
        <p:spPr>
          <a:xfrm>
            <a:off x="447080" y="967191"/>
            <a:ext cx="10925770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PLM</a:t>
            </a:r>
            <a:r>
              <a:rPr lang="zh-CN" altLang="en-US" dirty="0"/>
              <a:t>规模越大，需要</a:t>
            </a:r>
            <a:r>
              <a:rPr lang="en-US" altLang="zh-CN" dirty="0"/>
              <a:t>task-specific</a:t>
            </a:r>
            <a:r>
              <a:rPr lang="zh-CN" altLang="en-US" dirty="0"/>
              <a:t>参数越少。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</a:t>
            </a:r>
            <a:r>
              <a:rPr lang="en-US" altLang="zh-CN" dirty="0"/>
              <a:t>PLM</a:t>
            </a:r>
            <a:r>
              <a:rPr lang="zh-CN" altLang="en-US" dirty="0"/>
              <a:t>参数量到</a:t>
            </a:r>
            <a:r>
              <a:rPr lang="en-US" altLang="zh-CN" dirty="0"/>
              <a:t>10^10</a:t>
            </a:r>
            <a:r>
              <a:rPr lang="zh-CN" altLang="en-US" dirty="0"/>
              <a:t>级别时，</a:t>
            </a:r>
            <a:r>
              <a:rPr lang="en-US" altLang="zh-CN" dirty="0"/>
              <a:t>Prompt tuning</a:t>
            </a:r>
            <a:r>
              <a:rPr lang="zh-CN" altLang="en-US" dirty="0"/>
              <a:t>只要更新</a:t>
            </a:r>
            <a:r>
              <a:rPr lang="en-US" altLang="zh-CN" dirty="0"/>
              <a:t>0.001%</a:t>
            </a:r>
            <a:r>
              <a:rPr lang="zh-CN" altLang="en-US" dirty="0"/>
              <a:t>的参数，就能和</a:t>
            </a:r>
            <a:r>
              <a:rPr lang="en-US" altLang="zh-CN" dirty="0"/>
              <a:t>fine-tune</a:t>
            </a:r>
            <a:r>
              <a:rPr lang="zh-CN" altLang="en-US" dirty="0"/>
              <a:t>整个</a:t>
            </a:r>
            <a:r>
              <a:rPr lang="en-US" altLang="zh-CN" dirty="0"/>
              <a:t>PLM</a:t>
            </a:r>
            <a:r>
              <a:rPr lang="zh-CN" altLang="en-US" dirty="0"/>
              <a:t>效果一样。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1E2586-8F38-475E-827C-DC13F7CC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72" y="2364302"/>
            <a:ext cx="4635385" cy="40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3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Prompt-based fine-tuning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87596B2-D778-4729-9481-AB94F0F6F361}"/>
              </a:ext>
            </a:extLst>
          </p:cNvPr>
          <p:cNvSpPr txBox="1"/>
          <p:nvPr/>
        </p:nvSpPr>
        <p:spPr>
          <a:xfrm>
            <a:off x="440698" y="1147739"/>
            <a:ext cx="1092577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Trade-off between </a:t>
            </a:r>
            <a:r>
              <a:rPr lang="zh-CN" altLang="en-US" dirty="0"/>
              <a:t>预训练开销，下游任务开销。</a:t>
            </a:r>
            <a:endParaRPr lang="en-US" altLang="zh-CN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97CF77B-5C69-461E-A317-B41D70ECADD8}"/>
              </a:ext>
            </a:extLst>
          </p:cNvPr>
          <p:cNvCxnSpPr>
            <a:cxnSpLocks/>
          </p:cNvCxnSpPr>
          <p:nvPr/>
        </p:nvCxnSpPr>
        <p:spPr>
          <a:xfrm>
            <a:off x="3838208" y="5735769"/>
            <a:ext cx="5467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E3C28A2-7AC3-4ABD-985A-878B01362A30}"/>
              </a:ext>
            </a:extLst>
          </p:cNvPr>
          <p:cNvCxnSpPr>
            <a:cxnSpLocks/>
          </p:cNvCxnSpPr>
          <p:nvPr/>
        </p:nvCxnSpPr>
        <p:spPr>
          <a:xfrm flipV="1">
            <a:off x="3838208" y="2792544"/>
            <a:ext cx="0" cy="294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9D08BE8-2E13-4BB2-BF22-BCA73CC69B32}"/>
              </a:ext>
            </a:extLst>
          </p:cNvPr>
          <p:cNvSpPr txBox="1"/>
          <p:nvPr/>
        </p:nvSpPr>
        <p:spPr>
          <a:xfrm>
            <a:off x="7806976" y="5800811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Pre-train param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1774E63-025E-482C-AD42-8BA102CF1632}"/>
              </a:ext>
            </a:extLst>
          </p:cNvPr>
          <p:cNvSpPr/>
          <p:nvPr/>
        </p:nvSpPr>
        <p:spPr>
          <a:xfrm>
            <a:off x="3752484" y="3405943"/>
            <a:ext cx="11430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AD49E67-4ADE-4337-AF8F-5E4682884136}"/>
              </a:ext>
            </a:extLst>
          </p:cNvPr>
          <p:cNvSpPr txBox="1"/>
          <p:nvPr/>
        </p:nvSpPr>
        <p:spPr>
          <a:xfrm>
            <a:off x="3598251" y="2979692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Fully supervised</a:t>
            </a:r>
            <a:endParaRPr lang="zh-CN" altLang="en-US" sz="12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0BD319-D944-4FD5-89C0-E15C6C52E676}"/>
              </a:ext>
            </a:extLst>
          </p:cNvPr>
          <p:cNvSpPr txBox="1"/>
          <p:nvPr/>
        </p:nvSpPr>
        <p:spPr>
          <a:xfrm>
            <a:off x="4371241" y="3175877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BERT(pre-train + fine-tune, PET, LM-BFF, P-tuning)</a:t>
            </a:r>
            <a:endParaRPr lang="zh-CN" altLang="en-US" sz="12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3675236-0371-4AF7-AB02-266E14425AE0}"/>
              </a:ext>
            </a:extLst>
          </p:cNvPr>
          <p:cNvSpPr txBox="1"/>
          <p:nvPr/>
        </p:nvSpPr>
        <p:spPr>
          <a:xfrm>
            <a:off x="7592401" y="5411014"/>
            <a:ext cx="2000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GPT-3 (pre-train + prompt)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C83338-59DB-4C4B-BC5C-E2DDE76AEAEB}"/>
              </a:ext>
            </a:extLst>
          </p:cNvPr>
          <p:cNvSpPr txBox="1"/>
          <p:nvPr/>
        </p:nvSpPr>
        <p:spPr>
          <a:xfrm rot="16200000">
            <a:off x="2778824" y="2868318"/>
            <a:ext cx="137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Task param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453CE5-47F2-4DC9-AEB9-B12EEE2FDBB9}"/>
              </a:ext>
            </a:extLst>
          </p:cNvPr>
          <p:cNvSpPr txBox="1"/>
          <p:nvPr/>
        </p:nvSpPr>
        <p:spPr>
          <a:xfrm>
            <a:off x="4477158" y="4504489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BERT(Adapter)</a:t>
            </a:r>
            <a:endParaRPr lang="zh-CN" altLang="en-US" sz="1200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90BBAA5-A3BD-460E-AF21-91428E5BA053}"/>
              </a:ext>
            </a:extLst>
          </p:cNvPr>
          <p:cNvSpPr/>
          <p:nvPr/>
        </p:nvSpPr>
        <p:spPr>
          <a:xfrm>
            <a:off x="4833442" y="5303065"/>
            <a:ext cx="11430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57CC15-7C65-4D61-AC7F-D4BA5BB6B75C}"/>
              </a:ext>
            </a:extLst>
          </p:cNvPr>
          <p:cNvSpPr txBox="1"/>
          <p:nvPr/>
        </p:nvSpPr>
        <p:spPr>
          <a:xfrm>
            <a:off x="4898567" y="5035382"/>
            <a:ext cx="1593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GPT-2(Prefix-tuning)</a:t>
            </a:r>
            <a:endParaRPr lang="zh-CN" altLang="en-US" sz="1200" dirty="0"/>
          </a:p>
        </p:txBody>
      </p:sp>
      <p:pic>
        <p:nvPicPr>
          <p:cNvPr id="45" name="Picture 8">
            <a:extLst>
              <a:ext uri="{FF2B5EF4-FFF2-40B4-BE49-F238E27FC236}">
                <a16:creationId xmlns:a16="http://schemas.microsoft.com/office/drawing/2014/main" id="{8BBAAB2E-73C7-4EA6-8713-1A977E32C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7206" r="59104" b="14378"/>
          <a:stretch/>
        </p:blipFill>
        <p:spPr bwMode="auto">
          <a:xfrm>
            <a:off x="4137581" y="3377473"/>
            <a:ext cx="316500" cy="41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C45CA9D7-7310-4092-B667-2B84B595F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7206" r="59104" b="14378"/>
          <a:stretch/>
        </p:blipFill>
        <p:spPr bwMode="auto">
          <a:xfrm>
            <a:off x="4137581" y="4573629"/>
            <a:ext cx="316500" cy="41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椭圆 48">
            <a:extLst>
              <a:ext uri="{FF2B5EF4-FFF2-40B4-BE49-F238E27FC236}">
                <a16:creationId xmlns:a16="http://schemas.microsoft.com/office/drawing/2014/main" id="{9E92D4D0-C73C-4E4C-A148-366B9E7AC05B}"/>
              </a:ext>
            </a:extLst>
          </p:cNvPr>
          <p:cNvSpPr/>
          <p:nvPr/>
        </p:nvSpPr>
        <p:spPr>
          <a:xfrm>
            <a:off x="5572423" y="5540198"/>
            <a:ext cx="11430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35B1E91-DFB0-44C4-8764-EE14910ED2C5}"/>
              </a:ext>
            </a:extLst>
          </p:cNvPr>
          <p:cNvSpPr txBox="1"/>
          <p:nvPr/>
        </p:nvSpPr>
        <p:spPr>
          <a:xfrm>
            <a:off x="5637548" y="5272515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T5(Prompt tuning)</a:t>
            </a:r>
            <a:endParaRPr lang="zh-CN" altLang="en-US" sz="1200" dirty="0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4D4AEEC-898C-4660-B669-267793754B03}"/>
              </a:ext>
            </a:extLst>
          </p:cNvPr>
          <p:cNvCxnSpPr>
            <a:endCxn id="46" idx="1"/>
          </p:cNvCxnSpPr>
          <p:nvPr/>
        </p:nvCxnSpPr>
        <p:spPr>
          <a:xfrm flipV="1">
            <a:off x="3838208" y="4779887"/>
            <a:ext cx="299373" cy="160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BD9BF320-110B-49E0-94EB-08928D29F1C6}"/>
              </a:ext>
            </a:extLst>
          </p:cNvPr>
          <p:cNvSpPr txBox="1"/>
          <p:nvPr/>
        </p:nvSpPr>
        <p:spPr>
          <a:xfrm>
            <a:off x="3214041" y="45736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~3%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5B4F17D-6963-49F2-87B9-D12EDEDC481F}"/>
              </a:ext>
            </a:extLst>
          </p:cNvPr>
          <p:cNvSpPr txBox="1"/>
          <p:nvPr/>
        </p:nvSpPr>
        <p:spPr>
          <a:xfrm>
            <a:off x="3125067" y="517086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0.1%</a:t>
            </a:r>
            <a:endParaRPr lang="zh-CN" altLang="en-US" dirty="0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310FC0F-F46F-4581-9D56-18D2249FD396}"/>
              </a:ext>
            </a:extLst>
          </p:cNvPr>
          <p:cNvCxnSpPr>
            <a:cxnSpLocks/>
            <a:stCxn id="73" idx="3"/>
            <a:endCxn id="41" idx="2"/>
          </p:cNvCxnSpPr>
          <p:nvPr/>
        </p:nvCxnSpPr>
        <p:spPr>
          <a:xfrm>
            <a:off x="3835518" y="5355532"/>
            <a:ext cx="997924" cy="150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A29DF8E-443D-4491-BC78-8083765A52E1}"/>
              </a:ext>
            </a:extLst>
          </p:cNvPr>
          <p:cNvSpPr txBox="1"/>
          <p:nvPr/>
        </p:nvSpPr>
        <p:spPr>
          <a:xfrm>
            <a:off x="2981783" y="543557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0.01%</a:t>
            </a:r>
            <a:endParaRPr lang="zh-CN" altLang="en-US" dirty="0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C7DABB77-F18C-44E2-B75B-1E5F7D21DEFA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3820474" y="5606586"/>
            <a:ext cx="1743686" cy="136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D2BA1C40-E680-44A4-9520-7F10FAD9FD71}"/>
              </a:ext>
            </a:extLst>
          </p:cNvPr>
          <p:cNvSpPr/>
          <p:nvPr/>
        </p:nvSpPr>
        <p:spPr>
          <a:xfrm>
            <a:off x="7592401" y="5681794"/>
            <a:ext cx="11430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6DD9876-025F-40A3-9D2E-5ECF020B0F6E}"/>
              </a:ext>
            </a:extLst>
          </p:cNvPr>
          <p:cNvCxnSpPr>
            <a:stCxn id="46" idx="2"/>
          </p:cNvCxnSpPr>
          <p:nvPr/>
        </p:nvCxnSpPr>
        <p:spPr>
          <a:xfrm>
            <a:off x="4295831" y="4986145"/>
            <a:ext cx="0" cy="554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2BFAD426-9D9B-4199-A138-9A5E72129339}"/>
              </a:ext>
            </a:extLst>
          </p:cNvPr>
          <p:cNvCxnSpPr>
            <a:cxnSpLocks/>
          </p:cNvCxnSpPr>
          <p:nvPr/>
        </p:nvCxnSpPr>
        <p:spPr>
          <a:xfrm flipH="1">
            <a:off x="4284309" y="5594173"/>
            <a:ext cx="1201724" cy="192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1F309E67-41E6-4438-9018-88CF36D4F9E4}"/>
              </a:ext>
            </a:extLst>
          </p:cNvPr>
          <p:cNvSpPr txBox="1"/>
          <p:nvPr/>
        </p:nvSpPr>
        <p:spPr>
          <a:xfrm>
            <a:off x="3820474" y="5838508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Future Work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24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Prompt-based fine-tuning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87596B2-D778-4729-9481-AB94F0F6F361}"/>
              </a:ext>
            </a:extLst>
          </p:cNvPr>
          <p:cNvSpPr txBox="1"/>
          <p:nvPr/>
        </p:nvSpPr>
        <p:spPr>
          <a:xfrm>
            <a:off x="440698" y="1147739"/>
            <a:ext cx="1092577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相对传统</a:t>
            </a:r>
            <a:r>
              <a:rPr lang="en-US" altLang="zh-CN" dirty="0"/>
              <a:t>fine-tune</a:t>
            </a:r>
            <a:r>
              <a:rPr lang="zh-CN" altLang="en-US" dirty="0"/>
              <a:t>的优势随着有标注数据量增加而下降。</a:t>
            </a:r>
            <a:endParaRPr lang="en-US" altLang="zh-CN" dirty="0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32F8AD0D-1590-46BD-B0AD-66612F07A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89"/>
          <a:stretch/>
        </p:blipFill>
        <p:spPr>
          <a:xfrm>
            <a:off x="165662" y="2793149"/>
            <a:ext cx="4947760" cy="24244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BE3F34-8315-48A8-ABBC-520E1990E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329" y="3091055"/>
            <a:ext cx="3114131" cy="2090737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6283FE84-08E5-43E5-8B87-E3570DAF6C37}"/>
              </a:ext>
            </a:extLst>
          </p:cNvPr>
          <p:cNvSpPr txBox="1"/>
          <p:nvPr/>
        </p:nvSpPr>
        <p:spPr>
          <a:xfrm>
            <a:off x="2130428" y="552559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LM-BFF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77C53FE-F534-4F9C-89FD-2185074FF33E}"/>
              </a:ext>
            </a:extLst>
          </p:cNvPr>
          <p:cNvSpPr txBox="1"/>
          <p:nvPr/>
        </p:nvSpPr>
        <p:spPr>
          <a:xfrm>
            <a:off x="6875902" y="552559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C9998E-4313-49B9-A114-89423663A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865" y="3003258"/>
            <a:ext cx="2960289" cy="22143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1E80619-B499-4F7C-A656-799A79B9F8A8}"/>
              </a:ext>
            </a:extLst>
          </p:cNvPr>
          <p:cNvSpPr txBox="1"/>
          <p:nvPr/>
        </p:nvSpPr>
        <p:spPr>
          <a:xfrm>
            <a:off x="10106644" y="5525595"/>
            <a:ext cx="86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WARP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451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Prompt-based fine-tuning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87596B2-D778-4729-9481-AB94F0F6F361}"/>
              </a:ext>
            </a:extLst>
          </p:cNvPr>
          <p:cNvSpPr txBox="1"/>
          <p:nvPr/>
        </p:nvSpPr>
        <p:spPr>
          <a:xfrm>
            <a:off x="440698" y="1147739"/>
            <a:ext cx="1092577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Continuous prompt</a:t>
            </a:r>
            <a:r>
              <a:rPr lang="zh-CN" altLang="en-US" dirty="0"/>
              <a:t>不能直接随机初始化，需要用真实</a:t>
            </a:r>
            <a:r>
              <a:rPr lang="en-US" altLang="zh-CN" dirty="0"/>
              <a:t>token</a:t>
            </a:r>
            <a:r>
              <a:rPr lang="zh-CN" altLang="en-US" dirty="0"/>
              <a:t>的</a:t>
            </a:r>
            <a:r>
              <a:rPr lang="en-US" altLang="zh-CN" dirty="0"/>
              <a:t>embedding</a:t>
            </a:r>
            <a:r>
              <a:rPr lang="zh-CN" altLang="en-US" dirty="0"/>
              <a:t>初始化，或者加一个</a:t>
            </a:r>
            <a:r>
              <a:rPr lang="en-US" altLang="zh-CN" dirty="0"/>
              <a:t>prompt encoder</a:t>
            </a:r>
            <a:r>
              <a:rPr lang="zh-CN" altLang="en-US" dirty="0"/>
              <a:t>模块（</a:t>
            </a:r>
            <a:r>
              <a:rPr lang="en-US" altLang="zh-CN" dirty="0"/>
              <a:t>MLP</a:t>
            </a:r>
            <a:r>
              <a:rPr lang="zh-CN" altLang="en-US" dirty="0"/>
              <a:t>或</a:t>
            </a:r>
            <a:r>
              <a:rPr lang="en-US" altLang="zh-CN" dirty="0"/>
              <a:t>LSTM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D25465-0619-4943-9C8C-D1BCB096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10" y="2843212"/>
            <a:ext cx="4357894" cy="29479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005C19-844C-41A2-BA14-D233F29E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883" y="2630488"/>
            <a:ext cx="3673631" cy="30797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B6C891B-6361-4D11-920D-D206091B2C0E}"/>
              </a:ext>
            </a:extLst>
          </p:cNvPr>
          <p:cNvSpPr txBox="1"/>
          <p:nvPr/>
        </p:nvSpPr>
        <p:spPr>
          <a:xfrm>
            <a:off x="3101466" y="579119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Prefix-tuning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FDDC48-50DE-47E7-9AAF-D231D76660DE}"/>
              </a:ext>
            </a:extLst>
          </p:cNvPr>
          <p:cNvSpPr txBox="1"/>
          <p:nvPr/>
        </p:nvSpPr>
        <p:spPr>
          <a:xfrm>
            <a:off x="7844916" y="579119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Prompt tuning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436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Prompt-based fine-tuning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49198DB1-E2CF-4769-8AA1-6A1BED2A0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36700"/>
              </p:ext>
            </p:extLst>
          </p:nvPr>
        </p:nvGraphicFramePr>
        <p:xfrm>
          <a:off x="165662" y="2624666"/>
          <a:ext cx="11854887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038">
                  <a:extLst>
                    <a:ext uri="{9D8B030D-6E8A-4147-A177-3AD203B41FA5}">
                      <a16:colId xmlns:a16="http://schemas.microsoft.com/office/drawing/2014/main" val="2163145008"/>
                    </a:ext>
                  </a:extLst>
                </a:gridCol>
                <a:gridCol w="1903778">
                  <a:extLst>
                    <a:ext uri="{9D8B030D-6E8A-4147-A177-3AD203B41FA5}">
                      <a16:colId xmlns:a16="http://schemas.microsoft.com/office/drawing/2014/main" val="705152548"/>
                    </a:ext>
                  </a:extLst>
                </a:gridCol>
                <a:gridCol w="1287097">
                  <a:extLst>
                    <a:ext uri="{9D8B030D-6E8A-4147-A177-3AD203B41FA5}">
                      <a16:colId xmlns:a16="http://schemas.microsoft.com/office/drawing/2014/main" val="380681225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349665331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4196776612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1114754168"/>
                    </a:ext>
                  </a:extLst>
                </a:gridCol>
                <a:gridCol w="2019299">
                  <a:extLst>
                    <a:ext uri="{9D8B030D-6E8A-4147-A177-3AD203B41FA5}">
                      <a16:colId xmlns:a16="http://schemas.microsoft.com/office/drawing/2014/main" val="310277378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Training Setup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Parameter Efficiency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unlabeled in-domain data?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large dev set?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Prompt Type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49037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Pre-train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Downstream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0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GPT-3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Zero/few-shot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⭐⭐⭐⭐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Manual, Discrete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78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Zero/few-shot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⭐⭐⭐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Manual, Discrete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4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LM-BFF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Few-shot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⭐⭐⭐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Auto, Discrete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409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P-tuning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Full, Few-shot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⭐⭐⭐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Auto, Continuous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8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Prefix-tuning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Full, Few-shot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⭐⭐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⭐⭐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Auto, Continuous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0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Prompt tuning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Full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⭐⭐⭐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Not applicable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Auto, Continuous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71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148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2989" y="1913994"/>
            <a:ext cx="5665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GPT-3: The Milestone of Prompt Paradigm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2989" y="2858765"/>
            <a:ext cx="4277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Prompt-based Fine-tuning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24750" y="3855326"/>
            <a:ext cx="5973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FLAN: A New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Paradigm of Prompting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0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66" grpId="0" autoUpdateAnimBg="0"/>
      <p:bldP spid="1436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Considerations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CA58AF-481F-4409-AC4F-9EEB1CCDE837}"/>
              </a:ext>
            </a:extLst>
          </p:cNvPr>
          <p:cNvSpPr/>
          <p:nvPr/>
        </p:nvSpPr>
        <p:spPr>
          <a:xfrm>
            <a:off x="4293385" y="3558093"/>
            <a:ext cx="2266950" cy="8477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PLM</a:t>
            </a:r>
            <a:endParaRPr lang="zh-CN" altLang="en-US" sz="28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A549EE5-659F-43F7-8F95-88B7A98E0B34}"/>
              </a:ext>
            </a:extLst>
          </p:cNvPr>
          <p:cNvSpPr/>
          <p:nvPr/>
        </p:nvSpPr>
        <p:spPr>
          <a:xfrm>
            <a:off x="4309037" y="5486211"/>
            <a:ext cx="2232248" cy="288032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Template Generation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563EB7-8715-4A66-9224-FC1927B6D789}"/>
              </a:ext>
            </a:extLst>
          </p:cNvPr>
          <p:cNvSpPr/>
          <p:nvPr/>
        </p:nvSpPr>
        <p:spPr>
          <a:xfrm>
            <a:off x="4284890" y="2296193"/>
            <a:ext cx="2232248" cy="288032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Label Mapping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TextBox 160">
            <a:extLst>
              <a:ext uri="{FF2B5EF4-FFF2-40B4-BE49-F238E27FC236}">
                <a16:creationId xmlns:a16="http://schemas.microsoft.com/office/drawing/2014/main" id="{0C292929-E6EE-42AB-8657-280BA320AE22}"/>
              </a:ext>
            </a:extLst>
          </p:cNvPr>
          <p:cNvSpPr txBox="1"/>
          <p:nvPr/>
        </p:nvSpPr>
        <p:spPr>
          <a:xfrm>
            <a:off x="4629629" y="6167328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I love this movie.</a:t>
            </a:r>
            <a:endParaRPr lang="zh-CN" altLang="en-US" sz="1400" b="1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44344EB-89E1-4447-A76C-0217AE741162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5442512" y="5895994"/>
            <a:ext cx="0" cy="2713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CFFFB0F-897D-44F2-8EAE-322B4BCA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695" y="4809917"/>
            <a:ext cx="2151633" cy="321978"/>
          </a:xfrm>
          <a:prstGeom prst="rect">
            <a:avLst/>
          </a:prstGeom>
        </p:spPr>
      </p:pic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A6BBB94B-EA56-4E52-8D7D-5C7AEA0F3F9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442512" y="5131895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4105C84-899B-4DC7-80FE-4C19309B1739}"/>
              </a:ext>
            </a:extLst>
          </p:cNvPr>
          <p:cNvCxnSpPr>
            <a:cxnSpLocks/>
          </p:cNvCxnSpPr>
          <p:nvPr/>
        </p:nvCxnSpPr>
        <p:spPr>
          <a:xfrm flipV="1">
            <a:off x="5423462" y="4455620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60">
            <a:extLst>
              <a:ext uri="{FF2B5EF4-FFF2-40B4-BE49-F238E27FC236}">
                <a16:creationId xmlns:a16="http://schemas.microsoft.com/office/drawing/2014/main" id="{F15CD0A6-AA16-4FCF-961D-6079C6777C04}"/>
              </a:ext>
            </a:extLst>
          </p:cNvPr>
          <p:cNvSpPr txBox="1"/>
          <p:nvPr/>
        </p:nvSpPr>
        <p:spPr>
          <a:xfrm>
            <a:off x="5112319" y="294049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great</a:t>
            </a:r>
            <a:endParaRPr lang="zh-CN" altLang="en-US" sz="1400" b="1" dirty="0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4B1ACBE-5D0E-4A3E-8ECC-D9AA9A88C26A}"/>
              </a:ext>
            </a:extLst>
          </p:cNvPr>
          <p:cNvCxnSpPr>
            <a:cxnSpLocks/>
          </p:cNvCxnSpPr>
          <p:nvPr/>
        </p:nvCxnSpPr>
        <p:spPr>
          <a:xfrm flipV="1">
            <a:off x="5423462" y="3288302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875C9836-7193-4BC8-98A9-1021258E260C}"/>
              </a:ext>
            </a:extLst>
          </p:cNvPr>
          <p:cNvCxnSpPr>
            <a:cxnSpLocks/>
          </p:cNvCxnSpPr>
          <p:nvPr/>
        </p:nvCxnSpPr>
        <p:spPr>
          <a:xfrm flipV="1">
            <a:off x="5401014" y="2700292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60">
            <a:extLst>
              <a:ext uri="{FF2B5EF4-FFF2-40B4-BE49-F238E27FC236}">
                <a16:creationId xmlns:a16="http://schemas.microsoft.com/office/drawing/2014/main" id="{CF76BD70-5000-40B0-AFD8-5917BFA7FCDC}"/>
              </a:ext>
            </a:extLst>
          </p:cNvPr>
          <p:cNvSpPr txBox="1"/>
          <p:nvPr/>
        </p:nvSpPr>
        <p:spPr>
          <a:xfrm>
            <a:off x="5157197" y="169486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y=1</a:t>
            </a:r>
            <a:endParaRPr lang="zh-CN" altLang="en-US" sz="1400" b="1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5BA21C08-24B9-4789-BFAF-602DEEB6669B}"/>
              </a:ext>
            </a:extLst>
          </p:cNvPr>
          <p:cNvCxnSpPr>
            <a:cxnSpLocks/>
          </p:cNvCxnSpPr>
          <p:nvPr/>
        </p:nvCxnSpPr>
        <p:spPr>
          <a:xfrm flipV="1">
            <a:off x="5401014" y="2002639"/>
            <a:ext cx="0" cy="240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A007F7DF-7C7A-4737-B75D-C00B2D8F37E7}"/>
              </a:ext>
            </a:extLst>
          </p:cNvPr>
          <p:cNvSpPr/>
          <p:nvPr/>
        </p:nvSpPr>
        <p:spPr>
          <a:xfrm>
            <a:off x="4009000" y="4809917"/>
            <a:ext cx="2828923" cy="10860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60">
            <a:extLst>
              <a:ext uri="{FF2B5EF4-FFF2-40B4-BE49-F238E27FC236}">
                <a16:creationId xmlns:a16="http://schemas.microsoft.com/office/drawing/2014/main" id="{BFF79E06-AE78-48BC-908A-AE3254D870BE}"/>
              </a:ext>
            </a:extLst>
          </p:cNvPr>
          <p:cNvSpPr txBox="1"/>
          <p:nvPr/>
        </p:nvSpPr>
        <p:spPr>
          <a:xfrm>
            <a:off x="7127927" y="518743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Prompt Engineering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EF8C502-FE34-4D0C-8CFE-F2D4293006FF}"/>
              </a:ext>
            </a:extLst>
          </p:cNvPr>
          <p:cNvSpPr/>
          <p:nvPr/>
        </p:nvSpPr>
        <p:spPr>
          <a:xfrm>
            <a:off x="4008999" y="3454835"/>
            <a:ext cx="2828923" cy="1086077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60">
            <a:extLst>
              <a:ext uri="{FF2B5EF4-FFF2-40B4-BE49-F238E27FC236}">
                <a16:creationId xmlns:a16="http://schemas.microsoft.com/office/drawing/2014/main" id="{394DC753-F4BA-41C6-9492-87F142103EDA}"/>
              </a:ext>
            </a:extLst>
          </p:cNvPr>
          <p:cNvSpPr txBox="1"/>
          <p:nvPr/>
        </p:nvSpPr>
        <p:spPr>
          <a:xfrm>
            <a:off x="7122308" y="381320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Model Selection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0B022F1-4BA0-476E-83FA-9203F0D99B92}"/>
              </a:ext>
            </a:extLst>
          </p:cNvPr>
          <p:cNvSpPr/>
          <p:nvPr/>
        </p:nvSpPr>
        <p:spPr>
          <a:xfrm>
            <a:off x="3986552" y="1663965"/>
            <a:ext cx="2828923" cy="158430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60">
            <a:extLst>
              <a:ext uri="{FF2B5EF4-FFF2-40B4-BE49-F238E27FC236}">
                <a16:creationId xmlns:a16="http://schemas.microsoft.com/office/drawing/2014/main" id="{BB629C9D-9C92-47D0-8026-0B9A7630F384}"/>
              </a:ext>
            </a:extLst>
          </p:cNvPr>
          <p:cNvSpPr txBox="1"/>
          <p:nvPr/>
        </p:nvSpPr>
        <p:spPr>
          <a:xfrm>
            <a:off x="7122308" y="233096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Answer Engineering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4" name="TextBox 160">
            <a:extLst>
              <a:ext uri="{FF2B5EF4-FFF2-40B4-BE49-F238E27FC236}">
                <a16:creationId xmlns:a16="http://schemas.microsoft.com/office/drawing/2014/main" id="{8966F188-028D-437C-90A0-D6A2B1C80633}"/>
              </a:ext>
            </a:extLst>
          </p:cNvPr>
          <p:cNvSpPr txBox="1"/>
          <p:nvPr/>
        </p:nvSpPr>
        <p:spPr>
          <a:xfrm>
            <a:off x="9808329" y="4919367"/>
            <a:ext cx="1915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Manual or Automatic?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160">
            <a:extLst>
              <a:ext uri="{FF2B5EF4-FFF2-40B4-BE49-F238E27FC236}">
                <a16:creationId xmlns:a16="http://schemas.microsoft.com/office/drawing/2014/main" id="{E69067FB-4BE6-4BC6-9ACA-041A8A3DB0C2}"/>
              </a:ext>
            </a:extLst>
          </p:cNvPr>
          <p:cNvSpPr txBox="1"/>
          <p:nvPr/>
        </p:nvSpPr>
        <p:spPr>
          <a:xfrm>
            <a:off x="9808329" y="5588217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Discrete or Continuous?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5BACE4F7-0D9E-4109-BBC8-1A7F05DFA223}"/>
              </a:ext>
            </a:extLst>
          </p:cNvPr>
          <p:cNvCxnSpPr>
            <a:stCxn id="19" idx="3"/>
            <a:endCxn id="24" idx="1"/>
          </p:cNvCxnSpPr>
          <p:nvPr/>
        </p:nvCxnSpPr>
        <p:spPr>
          <a:xfrm flipV="1">
            <a:off x="9518325" y="5073256"/>
            <a:ext cx="290004" cy="298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2A8DA810-4BE3-4481-8B6C-19981005F447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9518325" y="5372100"/>
            <a:ext cx="290004" cy="3700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Box 160">
            <a:extLst>
              <a:ext uri="{FF2B5EF4-FFF2-40B4-BE49-F238E27FC236}">
                <a16:creationId xmlns:a16="http://schemas.microsoft.com/office/drawing/2014/main" id="{F46A3554-A73B-4BF2-A6FB-AF48BFFF517C}"/>
              </a:ext>
            </a:extLst>
          </p:cNvPr>
          <p:cNvSpPr txBox="1"/>
          <p:nvPr/>
        </p:nvSpPr>
        <p:spPr>
          <a:xfrm>
            <a:off x="9287994" y="3530956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Model size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33" name="TextBox 160">
            <a:extLst>
              <a:ext uri="{FF2B5EF4-FFF2-40B4-BE49-F238E27FC236}">
                <a16:creationId xmlns:a16="http://schemas.microsoft.com/office/drawing/2014/main" id="{F1BD0809-2003-4EA2-BDB5-8AD6F42EC8D0}"/>
              </a:ext>
            </a:extLst>
          </p:cNvPr>
          <p:cNvSpPr txBox="1"/>
          <p:nvPr/>
        </p:nvSpPr>
        <p:spPr>
          <a:xfrm>
            <a:off x="9287994" y="4200782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Pre-training Objective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37E44D21-E84C-4FF5-A117-FE565609ADA5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 flipV="1">
            <a:off x="9063865" y="3684845"/>
            <a:ext cx="224129" cy="3130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5F4464AB-59BF-45EC-95E0-957EB669A8D7}"/>
              </a:ext>
            </a:extLst>
          </p:cNvPr>
          <p:cNvCxnSpPr>
            <a:cxnSpLocks/>
            <a:stCxn id="21" idx="3"/>
            <a:endCxn id="33" idx="1"/>
          </p:cNvCxnSpPr>
          <p:nvPr/>
        </p:nvCxnSpPr>
        <p:spPr>
          <a:xfrm>
            <a:off x="9063865" y="3997873"/>
            <a:ext cx="224129" cy="3567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160">
            <a:extLst>
              <a:ext uri="{FF2B5EF4-FFF2-40B4-BE49-F238E27FC236}">
                <a16:creationId xmlns:a16="http://schemas.microsoft.com/office/drawing/2014/main" id="{D73A92EB-1769-46A5-89FD-AA01F51606DA}"/>
              </a:ext>
            </a:extLst>
          </p:cNvPr>
          <p:cNvSpPr txBox="1"/>
          <p:nvPr/>
        </p:nvSpPr>
        <p:spPr>
          <a:xfrm>
            <a:off x="9663327" y="239635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Label mapping </a:t>
            </a:r>
            <a:r>
              <a:rPr lang="en-US" altLang="zh-CN" sz="1400" dirty="0" err="1">
                <a:solidFill>
                  <a:srgbClr val="00B050"/>
                </a:solidFill>
              </a:rPr>
              <a:t>func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180F091-895B-4617-9840-47CF0B2C0E39}"/>
              </a:ext>
            </a:extLst>
          </p:cNvPr>
          <p:cNvSpPr/>
          <p:nvPr/>
        </p:nvSpPr>
        <p:spPr>
          <a:xfrm>
            <a:off x="3838576" y="1555761"/>
            <a:ext cx="3151748" cy="449263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160">
            <a:extLst>
              <a:ext uri="{FF2B5EF4-FFF2-40B4-BE49-F238E27FC236}">
                <a16:creationId xmlns:a16="http://schemas.microsoft.com/office/drawing/2014/main" id="{01F23522-6D05-4F8E-BC29-928CF6A470F2}"/>
              </a:ext>
            </a:extLst>
          </p:cNvPr>
          <p:cNvSpPr txBox="1"/>
          <p:nvPr/>
        </p:nvSpPr>
        <p:spPr>
          <a:xfrm>
            <a:off x="2469219" y="365878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/>
              <a:t>Training</a:t>
            </a:r>
          </a:p>
          <a:p>
            <a:pPr algn="r"/>
            <a:r>
              <a:rPr lang="en-US" altLang="zh-CN" b="1" dirty="0"/>
              <a:t> Strategy</a:t>
            </a:r>
            <a:endParaRPr lang="zh-CN" altLang="en-US" b="1" dirty="0"/>
          </a:p>
        </p:txBody>
      </p:sp>
      <p:sp>
        <p:nvSpPr>
          <p:cNvPr id="44" name="TextBox 160">
            <a:extLst>
              <a:ext uri="{FF2B5EF4-FFF2-40B4-BE49-F238E27FC236}">
                <a16:creationId xmlns:a16="http://schemas.microsoft.com/office/drawing/2014/main" id="{D66FD464-BE1B-4CA4-8DEA-0CE4F45F07BE}"/>
              </a:ext>
            </a:extLst>
          </p:cNvPr>
          <p:cNvSpPr txBox="1"/>
          <p:nvPr/>
        </p:nvSpPr>
        <p:spPr>
          <a:xfrm>
            <a:off x="902358" y="338405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Update PLM?</a:t>
            </a:r>
            <a:endParaRPr lang="zh-CN" altLang="en-US" sz="1400" dirty="0"/>
          </a:p>
        </p:txBody>
      </p:sp>
      <p:sp>
        <p:nvSpPr>
          <p:cNvPr id="45" name="TextBox 160">
            <a:extLst>
              <a:ext uri="{FF2B5EF4-FFF2-40B4-BE49-F238E27FC236}">
                <a16:creationId xmlns:a16="http://schemas.microsoft.com/office/drawing/2014/main" id="{A6614302-6087-4908-8E4D-F1C4C3985A76}"/>
              </a:ext>
            </a:extLst>
          </p:cNvPr>
          <p:cNvSpPr txBox="1"/>
          <p:nvPr/>
        </p:nvSpPr>
        <p:spPr>
          <a:xfrm>
            <a:off x="693967" y="4251929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Update Prompt?</a:t>
            </a:r>
            <a:endParaRPr lang="zh-CN" altLang="en-US" sz="1400" dirty="0"/>
          </a:p>
        </p:txBody>
      </p: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826CD241-BDC0-49FC-9ACC-285068CD1B63}"/>
              </a:ext>
            </a:extLst>
          </p:cNvPr>
          <p:cNvCxnSpPr>
            <a:cxnSpLocks/>
            <a:stCxn id="43" idx="1"/>
            <a:endCxn id="44" idx="3"/>
          </p:cNvCxnSpPr>
          <p:nvPr/>
        </p:nvCxnSpPr>
        <p:spPr>
          <a:xfrm rot="10800000">
            <a:off x="2181875" y="3537943"/>
            <a:ext cx="287344" cy="4440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DD7A7CF3-E2A9-4F8C-B115-44B3F6BAAF1B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rot="10800000" flipV="1">
            <a:off x="2181875" y="3981954"/>
            <a:ext cx="287344" cy="4238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9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20" grpId="0" animBg="1"/>
      <p:bldP spid="21" grpId="0"/>
      <p:bldP spid="22" grpId="0" animBg="1"/>
      <p:bldP spid="23" grpId="0"/>
      <p:bldP spid="24" grpId="0"/>
      <p:bldP spid="25" grpId="0"/>
      <p:bldP spid="32" grpId="0"/>
      <p:bldP spid="33" grpId="0"/>
      <p:bldP spid="41" grpId="0"/>
      <p:bldP spid="42" grpId="0" animBg="1"/>
      <p:bldP spid="43" grpId="0"/>
      <p:bldP spid="44" grpId="0"/>
      <p:bldP spid="4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5260507-54A1-423F-861E-C31FCC0B3BB6}"/>
              </a:ext>
            </a:extLst>
          </p:cNvPr>
          <p:cNvSpPr txBox="1"/>
          <p:nvPr/>
        </p:nvSpPr>
        <p:spPr>
          <a:xfrm>
            <a:off x="257102" y="6000980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2021.9.3</a:t>
            </a:r>
          </a:p>
          <a:p>
            <a:pPr algn="just"/>
            <a:r>
              <a:rPr lang="en-US" altLang="zh-CN" dirty="0"/>
              <a:t>Citation	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10D2CE-4298-4364-8A87-08E882BA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2032641"/>
            <a:ext cx="8239125" cy="13963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7D2AB7-4C2D-4FD1-B517-8D768915E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12" y="3752850"/>
            <a:ext cx="68103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77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FLAN: Overview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E2A9F9D6-28A6-4506-9B9E-415F3981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05" y="1153170"/>
            <a:ext cx="7100904" cy="23447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DEDA58-44AF-4D4B-8081-8EAED5596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0" y="3911775"/>
            <a:ext cx="5827054" cy="22846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BC2D1A-73AF-4A0F-99B1-CC993F8C4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518" y="3925371"/>
            <a:ext cx="5635282" cy="22574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C94CF4-FB73-42A5-B178-6A7678BC39A5}"/>
              </a:ext>
            </a:extLst>
          </p:cNvPr>
          <p:cNvSpPr/>
          <p:nvPr/>
        </p:nvSpPr>
        <p:spPr>
          <a:xfrm>
            <a:off x="5064369" y="1874313"/>
            <a:ext cx="1406769" cy="91026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6BFFE1-0955-4A49-BE1A-C4DF48B89FEB}"/>
              </a:ext>
            </a:extLst>
          </p:cNvPr>
          <p:cNvSpPr/>
          <p:nvPr/>
        </p:nvSpPr>
        <p:spPr>
          <a:xfrm>
            <a:off x="322039" y="3925371"/>
            <a:ext cx="3426587" cy="2363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B47EBED-FDF9-47DD-952F-E43F066EEDCF}"/>
              </a:ext>
            </a:extLst>
          </p:cNvPr>
          <p:cNvCxnSpPr/>
          <p:nvPr/>
        </p:nvCxnSpPr>
        <p:spPr>
          <a:xfrm flipH="1">
            <a:off x="322039" y="2755613"/>
            <a:ext cx="4742330" cy="115616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98A35FC-D877-49FD-9576-02AF224A1436}"/>
              </a:ext>
            </a:extLst>
          </p:cNvPr>
          <p:cNvCxnSpPr>
            <a:cxnSpLocks/>
          </p:cNvCxnSpPr>
          <p:nvPr/>
        </p:nvCxnSpPr>
        <p:spPr>
          <a:xfrm flipH="1">
            <a:off x="3748626" y="2798172"/>
            <a:ext cx="2722513" cy="11271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2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8F7CD06-8C80-45CD-9045-A01132963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81"/>
          <a:stretch/>
        </p:blipFill>
        <p:spPr>
          <a:xfrm>
            <a:off x="2617888" y="3571564"/>
            <a:ext cx="6956224" cy="21172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5918FA-F2EF-47AF-9F1F-B451C1E9B688}"/>
              </a:ext>
            </a:extLst>
          </p:cNvPr>
          <p:cNvSpPr txBox="1"/>
          <p:nvPr/>
        </p:nvSpPr>
        <p:spPr>
          <a:xfrm>
            <a:off x="1067490" y="1121278"/>
            <a:ext cx="10588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Pre-train + Fine-tune</a:t>
            </a:r>
            <a:r>
              <a:rPr lang="zh-CN" altLang="en-US" dirty="0"/>
              <a:t>范式下改变</a:t>
            </a:r>
            <a:r>
              <a:rPr lang="en-US" altLang="zh-CN" dirty="0"/>
              <a:t>PLM objective</a:t>
            </a:r>
            <a:r>
              <a:rPr lang="zh-CN" altLang="en-US" dirty="0"/>
              <a:t>以适应下游任务，</a:t>
            </a:r>
            <a:r>
              <a:rPr lang="en-US" altLang="zh-CN" dirty="0"/>
              <a:t> Pre-train + Prompt</a:t>
            </a:r>
            <a:r>
              <a:rPr lang="zh-CN" altLang="en-US" dirty="0"/>
              <a:t>范式下改变</a:t>
            </a:r>
            <a:r>
              <a:rPr lang="en-US" altLang="zh-CN" dirty="0"/>
              <a:t>prompt</a:t>
            </a:r>
            <a:r>
              <a:rPr lang="zh-CN" altLang="en-US" dirty="0"/>
              <a:t>以适应</a:t>
            </a:r>
            <a:r>
              <a:rPr lang="en-US" altLang="zh-CN" dirty="0"/>
              <a:t>PLM</a:t>
            </a:r>
            <a:r>
              <a:rPr lang="zh-CN" altLang="en-US" dirty="0"/>
              <a:t>。</a:t>
            </a:r>
            <a:r>
              <a:rPr lang="en-US" altLang="zh-CN" dirty="0"/>
              <a:t>FLAN</a:t>
            </a:r>
            <a:r>
              <a:rPr lang="zh-CN" altLang="en-US" dirty="0"/>
              <a:t>在</a:t>
            </a:r>
            <a:r>
              <a:rPr lang="en-US" altLang="zh-CN" dirty="0"/>
              <a:t>prompt</a:t>
            </a:r>
            <a:r>
              <a:rPr lang="zh-CN" altLang="en-US" dirty="0"/>
              <a:t>范式基础上，加入中间</a:t>
            </a:r>
            <a:r>
              <a:rPr lang="en-US" altLang="zh-CN" dirty="0"/>
              <a:t>instruction tuning</a:t>
            </a:r>
            <a:r>
              <a:rPr lang="zh-CN" altLang="en-US" dirty="0"/>
              <a:t>过程，使</a:t>
            </a:r>
            <a:r>
              <a:rPr lang="en-US" altLang="zh-CN" dirty="0"/>
              <a:t>PLM</a:t>
            </a:r>
            <a:r>
              <a:rPr lang="zh-CN" altLang="en-US" dirty="0"/>
              <a:t>适应</a:t>
            </a:r>
            <a:r>
              <a:rPr lang="en-US" altLang="zh-CN" dirty="0"/>
              <a:t>prompt</a:t>
            </a:r>
            <a:r>
              <a:rPr lang="zh-CN" altLang="en-US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729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FLAN: Setup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2680029-F22D-48AD-BB3C-5EEBEFA2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953" y="2473302"/>
            <a:ext cx="8826094" cy="3210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80230D-B90E-4F3A-915D-1C79305A69FE}"/>
              </a:ext>
            </a:extLst>
          </p:cNvPr>
          <p:cNvSpPr txBox="1"/>
          <p:nvPr/>
        </p:nvSpPr>
        <p:spPr>
          <a:xfrm>
            <a:off x="440698" y="1147739"/>
            <a:ext cx="10925770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将下游任务分成不同的</a:t>
            </a:r>
            <a:r>
              <a:rPr lang="en-US" altLang="zh-CN" dirty="0"/>
              <a:t>group</a:t>
            </a:r>
            <a:r>
              <a:rPr lang="zh-CN" altLang="en-US" dirty="0"/>
              <a:t>，目标任务所在</a:t>
            </a:r>
            <a:r>
              <a:rPr lang="en-US" altLang="zh-CN" dirty="0"/>
              <a:t>group</a:t>
            </a:r>
            <a:r>
              <a:rPr lang="zh-CN" altLang="en-US" dirty="0"/>
              <a:t>的所有任务不参与</a:t>
            </a:r>
            <a:r>
              <a:rPr lang="en-US" altLang="zh-CN" dirty="0"/>
              <a:t>instruction tuning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3587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FLAN: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57D0BA2-0F75-44A7-B230-CCA0702A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2481262"/>
            <a:ext cx="9896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71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FLAN: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DB2B163-4102-4A30-BA54-78FF876D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88" y="2800350"/>
            <a:ext cx="4737327" cy="2933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9E155E-D46C-42C5-8CE7-B179B138D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62" y="2800350"/>
            <a:ext cx="6372225" cy="23686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EF70FB2-F9C3-479F-85E6-D1140B779787}"/>
              </a:ext>
            </a:extLst>
          </p:cNvPr>
          <p:cNvSpPr txBox="1"/>
          <p:nvPr/>
        </p:nvSpPr>
        <p:spPr>
          <a:xfrm>
            <a:off x="440698" y="1147739"/>
            <a:ext cx="1092577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任务数量越多，</a:t>
            </a:r>
            <a:r>
              <a:rPr lang="en-US" altLang="zh-CN" dirty="0"/>
              <a:t>instruction-tuning</a:t>
            </a:r>
            <a:r>
              <a:rPr lang="zh-CN" altLang="en-US" dirty="0"/>
              <a:t>效果越好。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PLM</a:t>
            </a:r>
            <a:r>
              <a:rPr lang="zh-CN" altLang="en-US" dirty="0"/>
              <a:t>规模越大，</a:t>
            </a:r>
            <a:r>
              <a:rPr lang="en-US" altLang="zh-CN" dirty="0"/>
              <a:t> instruction-tuning</a:t>
            </a:r>
            <a:r>
              <a:rPr lang="zh-CN" altLang="en-US" dirty="0"/>
              <a:t>效果越好。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Instruction-tuning</a:t>
            </a:r>
            <a:r>
              <a:rPr lang="zh-CN" altLang="en-US" dirty="0"/>
              <a:t>对于中小规模</a:t>
            </a:r>
            <a:r>
              <a:rPr lang="en-US" altLang="zh-CN" dirty="0"/>
              <a:t>PLM</a:t>
            </a:r>
            <a:r>
              <a:rPr lang="zh-CN" altLang="en-US" dirty="0"/>
              <a:t>不适用。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1425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1" y="-41136"/>
            <a:ext cx="11200807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Larger Model Scale, Fewer Task-specific Effort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EF70FB2-F9C3-479F-85E6-D1140B779787}"/>
              </a:ext>
            </a:extLst>
          </p:cNvPr>
          <p:cNvSpPr txBox="1"/>
          <p:nvPr/>
        </p:nvSpPr>
        <p:spPr>
          <a:xfrm>
            <a:off x="440698" y="1147739"/>
            <a:ext cx="1092577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GPT-3:</a:t>
            </a:r>
            <a:r>
              <a:rPr lang="zh-CN" altLang="en-US" dirty="0"/>
              <a:t> </a:t>
            </a:r>
            <a:r>
              <a:rPr lang="en-US" altLang="zh-CN" dirty="0"/>
              <a:t>PLM</a:t>
            </a:r>
            <a:r>
              <a:rPr lang="zh-CN" altLang="en-US" dirty="0"/>
              <a:t>越大</a:t>
            </a:r>
            <a:r>
              <a:rPr lang="en-US" altLang="zh-CN" dirty="0"/>
              <a:t>few-shot</a:t>
            </a:r>
            <a:r>
              <a:rPr lang="zh-CN" altLang="en-US" dirty="0"/>
              <a:t>越强。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Prompt tuning</a:t>
            </a:r>
            <a:r>
              <a:rPr lang="zh-CN" altLang="en-US" dirty="0"/>
              <a:t>：</a:t>
            </a:r>
            <a:r>
              <a:rPr lang="en-US" altLang="zh-CN" dirty="0"/>
              <a:t>PLM</a:t>
            </a:r>
            <a:r>
              <a:rPr lang="zh-CN" altLang="en-US" dirty="0"/>
              <a:t>越大</a:t>
            </a:r>
            <a:r>
              <a:rPr lang="en-US" altLang="zh-CN" dirty="0"/>
              <a:t>task-specific</a:t>
            </a:r>
            <a:r>
              <a:rPr lang="zh-CN" altLang="en-US" dirty="0"/>
              <a:t>参数越少。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FLAN:</a:t>
            </a:r>
            <a:r>
              <a:rPr lang="zh-CN" altLang="en-US" dirty="0"/>
              <a:t> 有了</a:t>
            </a:r>
            <a:r>
              <a:rPr lang="en-US" altLang="zh-CN" dirty="0"/>
              <a:t>instruction-tuning</a:t>
            </a:r>
            <a:r>
              <a:rPr lang="zh-CN" altLang="en-US" dirty="0"/>
              <a:t>，</a:t>
            </a:r>
            <a:r>
              <a:rPr lang="en-US" altLang="zh-CN" dirty="0"/>
              <a:t>PLM</a:t>
            </a:r>
            <a:r>
              <a:rPr lang="zh-CN" altLang="en-US" dirty="0"/>
              <a:t>越大</a:t>
            </a:r>
            <a:r>
              <a:rPr lang="en-US" altLang="zh-CN" dirty="0"/>
              <a:t>zero-shot</a:t>
            </a:r>
            <a:r>
              <a:rPr lang="zh-CN" altLang="en-US" dirty="0"/>
              <a:t>越强。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19EB88-296C-4B29-AA3F-A477361C6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38"/>
          <a:stretch/>
        </p:blipFill>
        <p:spPr>
          <a:xfrm>
            <a:off x="7610475" y="3114675"/>
            <a:ext cx="4251887" cy="28091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B82C06B-2BA3-4422-A715-CC2D2647A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2841559"/>
            <a:ext cx="3609975" cy="30822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DB76BC-B755-4E2F-AB80-13FDB8003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88" y="2947275"/>
            <a:ext cx="3156034" cy="28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18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1" y="-41136"/>
            <a:ext cx="11200807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Larger Model Scale, Fewer Task-specific Effort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EF70FB2-F9C3-479F-85E6-D1140B779787}"/>
              </a:ext>
            </a:extLst>
          </p:cNvPr>
          <p:cNvSpPr txBox="1"/>
          <p:nvPr/>
        </p:nvSpPr>
        <p:spPr>
          <a:xfrm>
            <a:off x="440698" y="1342102"/>
            <a:ext cx="10925770" cy="66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/>
              <a:t>人工智能研究在这条路上还将继续前进！</a:t>
            </a: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243074-4A39-40B8-88CE-476C84D5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3" y="2723474"/>
            <a:ext cx="11006854" cy="370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8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2989" y="1913994"/>
            <a:ext cx="5665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GPT-3: The Milestone of Prompt Paradigm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2989" y="2858765"/>
            <a:ext cx="4277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Prompt-based Fine-tuning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24750" y="3855326"/>
            <a:ext cx="5973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FLAN: A New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Paradigm of Prompting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Freeform 11">
            <a:extLst>
              <a:ext uri="{FF2B5EF4-FFF2-40B4-BE49-F238E27FC236}">
                <a16:creationId xmlns:a16="http://schemas.microsoft.com/office/drawing/2014/main" id="{B7360889-7F7D-4D01-A9D5-2D245732EA6D}"/>
              </a:ext>
            </a:extLst>
          </p:cNvPr>
          <p:cNvSpPr>
            <a:spLocks/>
          </p:cNvSpPr>
          <p:nvPr/>
        </p:nvSpPr>
        <p:spPr bwMode="auto">
          <a:xfrm>
            <a:off x="4719384" y="4681240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22A5F9DB-97E0-4974-BDC8-8B8E5B88C404}"/>
              </a:ext>
            </a:extLst>
          </p:cNvPr>
          <p:cNvSpPr>
            <a:spLocks/>
          </p:cNvSpPr>
          <p:nvPr/>
        </p:nvSpPr>
        <p:spPr bwMode="auto">
          <a:xfrm>
            <a:off x="4555935" y="476851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61A3DE3-18F3-469E-83F1-70D3F983C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075" y="4681240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TextBox 115">
            <a:extLst>
              <a:ext uri="{FF2B5EF4-FFF2-40B4-BE49-F238E27FC236}">
                <a16:creationId xmlns:a16="http://schemas.microsoft.com/office/drawing/2014/main" id="{DD17AC6A-28D4-495A-9DC7-8C81B690C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750" y="4888385"/>
            <a:ext cx="4210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Prompt-related Resources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Box 116">
            <a:extLst>
              <a:ext uri="{FF2B5EF4-FFF2-40B4-BE49-F238E27FC236}">
                <a16:creationId xmlns:a16="http://schemas.microsoft.com/office/drawing/2014/main" id="{0F11C6B7-6FF9-40B9-83E7-432BD5166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2983" y="4700282"/>
            <a:ext cx="500458" cy="70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998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6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8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1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6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6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66" grpId="0" autoUpdateAnimBg="0"/>
      <p:bldP spid="14367" grpId="0" autoUpdateAnimBg="0"/>
      <p:bldP spid="26" grpId="0" animBg="1" autoUpdateAnimBg="0"/>
      <p:bldP spid="27" grpId="0" autoUpdateAnimBg="0"/>
      <p:bldP spid="28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1" y="-41136"/>
            <a:ext cx="11200807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Resources: Survey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B197988-AD7E-48F2-A320-2E0EBA5C7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123" y="1128955"/>
            <a:ext cx="5209753" cy="2243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9378EB-55C7-41F3-94BE-BBA2EC29E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21" y="3644639"/>
            <a:ext cx="6337356" cy="28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2989" y="1913994"/>
            <a:ext cx="5665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GPT-3: The Milestone of Prompt Paradigm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2989" y="2858765"/>
            <a:ext cx="4277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Prompt-based Fine-tuning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24750" y="3855326"/>
            <a:ext cx="5973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FLAN: A New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Paradigm of Prompting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8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66" grpId="0" autoUpdateAnimBg="0"/>
      <p:bldP spid="14367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1" y="-41136"/>
            <a:ext cx="11200807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Resources: Toolkit (https://github.com/thunlp/OpenPrompt)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11F9F96-8672-46D0-8E2A-8A467447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03" y="2312538"/>
            <a:ext cx="4492165" cy="31918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876166-FA1C-4A9B-BB48-918F61A47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95" y="2312538"/>
            <a:ext cx="5072860" cy="3001119"/>
          </a:xfrm>
          <a:prstGeom prst="rect">
            <a:avLst/>
          </a:prstGeom>
        </p:spPr>
      </p:pic>
      <p:pic>
        <p:nvPicPr>
          <p:cNvPr id="1026" name="Picture 2" descr="demo">
            <a:extLst>
              <a:ext uri="{FF2B5EF4-FFF2-40B4-BE49-F238E27FC236}">
                <a16:creationId xmlns:a16="http://schemas.microsoft.com/office/drawing/2014/main" id="{75528AC1-CC17-4A63-8E13-4B0052B4D6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0" y="1187227"/>
            <a:ext cx="7655140" cy="525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93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1" y="-41136"/>
            <a:ext cx="11200807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Resources: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线下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Talk(2021.10.16)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18A8058-6BBB-4FF4-A3AF-5DD979CE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3" y="2281884"/>
            <a:ext cx="4168351" cy="3127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17792C-7D69-4866-84CD-223FCA09A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115" y="2281884"/>
            <a:ext cx="5949057" cy="31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70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2989" y="1913994"/>
            <a:ext cx="5665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GPT-3: The Milestone of Prompt Paradigm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2989" y="2858765"/>
            <a:ext cx="4277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Prompt-based Fine-tuning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24750" y="3855326"/>
            <a:ext cx="5973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FLAN: A New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Paradigm of Prompting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55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66" grpId="0" autoUpdateAnimBg="0"/>
      <p:bldP spid="1436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GPT-3	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10E2412-B928-442E-A596-998C6576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287959"/>
            <a:ext cx="7353300" cy="47130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B86BEDB-951F-41DC-81BF-BCC9BC85DC9C}"/>
              </a:ext>
            </a:extLst>
          </p:cNvPr>
          <p:cNvSpPr txBox="1"/>
          <p:nvPr/>
        </p:nvSpPr>
        <p:spPr>
          <a:xfrm>
            <a:off x="257102" y="6000980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 (Best Paper)</a:t>
            </a:r>
          </a:p>
          <a:p>
            <a:pPr algn="just"/>
            <a:r>
              <a:rPr lang="en-US" altLang="zh-CN" dirty="0"/>
              <a:t>Citation	2100+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377873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14068</TotalTime>
  <Words>2395</Words>
  <Application>Microsoft Office PowerPoint</Application>
  <PresentationFormat>宽屏</PresentationFormat>
  <Paragraphs>438</Paragraphs>
  <Slides>72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0" baseType="lpstr">
      <vt:lpstr>等线</vt:lpstr>
      <vt:lpstr>微软雅黑</vt:lpstr>
      <vt:lpstr>Arial</vt:lpstr>
      <vt:lpstr>Calibri</vt:lpstr>
      <vt:lpstr>Cambria Math</vt:lpstr>
      <vt:lpstr>Impact</vt:lpstr>
      <vt:lpstr>Times New Roman</vt:lpstr>
      <vt:lpstr>A000120140530A99PPBG</vt:lpstr>
      <vt:lpstr>Prompt: A New Way to Employ PLM</vt:lpstr>
      <vt:lpstr>Major Paradigms in NLP</vt:lpstr>
      <vt:lpstr>Major Paradigms in NLP</vt:lpstr>
      <vt:lpstr>Prompt Examples</vt:lpstr>
      <vt:lpstr>Design Considerations</vt:lpstr>
      <vt:lpstr>Design Considerations</vt:lpstr>
      <vt:lpstr>PowerPoint 演示文稿</vt:lpstr>
      <vt:lpstr>PowerPoint 演示文稿</vt:lpstr>
      <vt:lpstr>GPT-3 </vt:lpstr>
      <vt:lpstr>In-context Learning vs Fine-tuning</vt:lpstr>
      <vt:lpstr>In-context Learning vs Fine-tuning</vt:lpstr>
      <vt:lpstr>GPT-3: Model Scale</vt:lpstr>
      <vt:lpstr>Results: The Effect of Model Scale</vt:lpstr>
      <vt:lpstr>Results: Tasks that GPT-3 good at</vt:lpstr>
      <vt:lpstr>Results: Tasks that GPT-3 not good at</vt:lpstr>
      <vt:lpstr>GPT-3: Strengths</vt:lpstr>
      <vt:lpstr>GPT-3: Strengths</vt:lpstr>
      <vt:lpstr>GPT-3: Limitations &amp; Solutions</vt:lpstr>
      <vt:lpstr>PowerPoint 演示文稿</vt:lpstr>
      <vt:lpstr>Pattern-Exploiting Training (PET)</vt:lpstr>
      <vt:lpstr>Pattern-Exploiting Training (PET)</vt:lpstr>
      <vt:lpstr>Iterative Pattern-Exploiting Training (iPET)</vt:lpstr>
      <vt:lpstr>PET: Results</vt:lpstr>
      <vt:lpstr>PET: Results</vt:lpstr>
      <vt:lpstr>LM-BFF</vt:lpstr>
      <vt:lpstr>LM-BFF: Motivation</vt:lpstr>
      <vt:lpstr>LM-BFF: Overview</vt:lpstr>
      <vt:lpstr>LM-BFF: Automatic selection of label words</vt:lpstr>
      <vt:lpstr>LM-BFF: Automatic template generation</vt:lpstr>
      <vt:lpstr>LM-BFF: Demonstration Selection</vt:lpstr>
      <vt:lpstr>LM-BFF: Manual Prompts</vt:lpstr>
      <vt:lpstr>LM-BFF: Results</vt:lpstr>
      <vt:lpstr>LM-BFF: Results</vt:lpstr>
      <vt:lpstr>LM-BFF: Results</vt:lpstr>
      <vt:lpstr>LM-BFF: Results</vt:lpstr>
      <vt:lpstr>LM-BFF: Results</vt:lpstr>
      <vt:lpstr>LM-BFF: Results</vt:lpstr>
      <vt:lpstr>P-tuning</vt:lpstr>
      <vt:lpstr>P-tuning: Motivation</vt:lpstr>
      <vt:lpstr>P-tuning: Overview</vt:lpstr>
      <vt:lpstr>P-tuning: Technical Details</vt:lpstr>
      <vt:lpstr>P-tuning: Results on Fact Retrieval</vt:lpstr>
      <vt:lpstr>P-tuning: Results on SuperGLUE full set</vt:lpstr>
      <vt:lpstr>P-tuning: Results on SuperGLUE few-shot</vt:lpstr>
      <vt:lpstr>Prefix-tuning</vt:lpstr>
      <vt:lpstr>Prefix-tuning: Motivation</vt:lpstr>
      <vt:lpstr>Prefix-tuning: Method</vt:lpstr>
      <vt:lpstr>Prefix-tuning: Results</vt:lpstr>
      <vt:lpstr>Prefix-tuning: Results</vt:lpstr>
      <vt:lpstr>Prompt Tuning</vt:lpstr>
      <vt:lpstr>Prompt Tuning: Setup</vt:lpstr>
      <vt:lpstr>Prompt Tuning: Findings &amp; Strengths</vt:lpstr>
      <vt:lpstr>Prompt Tuning: Findings &amp; Strengths</vt:lpstr>
      <vt:lpstr>Prompt Tuning: Findings &amp; Strengths</vt:lpstr>
      <vt:lpstr>Summary: Prompt-based fine-tuning</vt:lpstr>
      <vt:lpstr>Summary: Prompt-based fine-tuning</vt:lpstr>
      <vt:lpstr>Summary: Prompt-based fine-tuning</vt:lpstr>
      <vt:lpstr>Summary: Prompt-based fine-tuning</vt:lpstr>
      <vt:lpstr>PowerPoint 演示文稿</vt:lpstr>
      <vt:lpstr>FLAN</vt:lpstr>
      <vt:lpstr>FLAN: Overview</vt:lpstr>
      <vt:lpstr>FLAN</vt:lpstr>
      <vt:lpstr>FLAN: Setup</vt:lpstr>
      <vt:lpstr>FLAN: Results</vt:lpstr>
      <vt:lpstr>FLAN: Results</vt:lpstr>
      <vt:lpstr>Summary: Larger Model Scale, Fewer Task-specific Effort</vt:lpstr>
      <vt:lpstr>Summary: Larger Model Scale, Fewer Task-specific Effort</vt:lpstr>
      <vt:lpstr>PowerPoint 演示文稿</vt:lpstr>
      <vt:lpstr>Resources: Survey</vt:lpstr>
      <vt:lpstr>Resources: Toolkit (https://github.com/thunlp/OpenPrompt)</vt:lpstr>
      <vt:lpstr>Resources: 线下Talk(2021.10.16)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Liu Yuanxin</cp:lastModifiedBy>
  <cp:revision>1927</cp:revision>
  <dcterms:created xsi:type="dcterms:W3CDTF">2018-08-10T09:41:38Z</dcterms:created>
  <dcterms:modified xsi:type="dcterms:W3CDTF">2021-10-22T04:07:22Z</dcterms:modified>
</cp:coreProperties>
</file>